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fntdata" ContentType="application/x-fontdata"/>
  <Default Extension="xml" ContentType="application/xml"/>
  <Default Extension="jpg" ContentType="image/jpeg"/>
  <Override PartName="/ppt/diagrams/data2.xml" ContentType="application/vnd.openxmlformats-officedocument.drawingml.diagramData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diagrams/data3.xml" ContentType="application/vnd.openxmlformats-officedocument.drawingml.diagramData+xml"/>
  <Override PartName="/ppt/presentation.xml" ContentType="application/vnd.openxmlformats-officedocument.presentationml.presentation.main+xml"/>
  <Override PartName="/ppt/diagrams/data1.xml" ContentType="application/vnd.openxmlformats-officedocument.drawingml.diagramData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slideLayouts/slideLayout19.xml" ContentType="application/vnd.openxmlformats-officedocument.presentationml.slideLayout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diagrams/drawing3.xml" ContentType="application/vnd.ms-office.drawingml.diagramDrawing+xml"/>
  <Override PartName="/ppt/diagrams/colors3.xml" ContentType="application/vnd.openxmlformats-officedocument.drawingml.diagramColors+xml"/>
  <Override PartName="/ppt/diagrams/quickStyle3.xml" ContentType="application/vnd.openxmlformats-officedocument.drawingml.diagramStyle+xml"/>
  <Override PartName="/ppt/diagrams/layout3.xml" ContentType="application/vnd.openxmlformats-officedocument.drawingml.diagramLayout+xml"/>
  <Override PartName="/ppt/diagrams/drawing2.xml" ContentType="application/vnd.ms-office.drawingml.diagramDrawing+xml"/>
  <Override PartName="/ppt/diagrams/colors2.xml" ContentType="application/vnd.openxmlformats-officedocument.drawingml.diagramColors+xml"/>
  <Override PartName="/ppt/diagrams/quickStyle2.xml" ContentType="application/vnd.openxmlformats-officedocument.drawingml.diagramStyle+xml"/>
  <Override PartName="/ppt/diagrams/layout2.xml" ContentType="application/vnd.openxmlformats-officedocument.drawingml.diagramLayout+xml"/>
  <Override PartName="/ppt/diagrams/drawing1.xml" ContentType="application/vnd.ms-office.drawingml.diagramDrawing+xml"/>
  <Override PartName="/ppt/diagrams/colors1.xml" ContentType="application/vnd.openxmlformats-officedocument.drawingml.diagramColors+xml"/>
  <Override PartName="/ppt/diagrams/quickStyle1.xml" ContentType="application/vnd.openxmlformats-officedocument.drawingml.diagramStyle+xml"/>
  <Override PartName="/ppt/diagrams/layout1.xml" ContentType="application/vnd.openxmlformats-officedocument.drawingml.diagramLayout+xml"/>
  <Override PartName="/ppt/theme/theme5.xml" ContentType="application/vnd.openxmlformats-officedocument.theme+xml"/>
  <Override PartName="/ppt/theme/theme4.xml" ContentType="application/vnd.openxmlformats-officedocument.theme+xml"/>
  <Override PartName="/ppt/theme/theme3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8" r:id="rId1"/>
    <p:sldMasterId id="2147483679" r:id="rId2"/>
    <p:sldMasterId id="2147483680" r:id="rId3"/>
    <p:sldMasterId id="2147483681" r:id="rId4"/>
  </p:sldMasterIdLst>
  <p:notesMasterIdLst>
    <p:notesMasterId r:id="rId36"/>
  </p:notesMasterIdLst>
  <p:sldIdLst>
    <p:sldId id="283" r:id="rId5"/>
    <p:sldId id="284" r:id="rId6"/>
    <p:sldId id="285" r:id="rId7"/>
    <p:sldId id="286" r:id="rId8"/>
    <p:sldId id="287" r:id="rId9"/>
    <p:sldId id="256" r:id="rId10"/>
    <p:sldId id="257" r:id="rId11"/>
    <p:sldId id="258" r:id="rId12"/>
    <p:sldId id="259" r:id="rId13"/>
    <p:sldId id="260" r:id="rId14"/>
    <p:sldId id="261" r:id="rId15"/>
    <p:sldId id="262" r:id="rId16"/>
    <p:sldId id="263" r:id="rId17"/>
    <p:sldId id="264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</p:sldIdLst>
  <p:sldSz cx="9144000" cy="5143500" type="screen16x9"/>
  <p:notesSz cx="6858000" cy="9144000"/>
  <p:embeddedFontLst>
    <p:embeddedFont>
      <p:font typeface="Cabin" panose="020B0604020202020204" charset="0"/>
      <p:regular r:id="rId37"/>
      <p:bold r:id="rId38"/>
      <p:italic r:id="rId39"/>
      <p:boldItalic r:id="rId40"/>
    </p:embeddedFont>
    <p:embeddedFont>
      <p:font typeface="Calibri" panose="020F0502020204030204" pitchFamily="34" charset="0"/>
      <p:regular r:id="rId41"/>
      <p:bold r:id="rId42"/>
      <p:italic r:id="rId43"/>
      <p:boldItalic r:id="rId44"/>
    </p:embeddedFont>
    <p:embeddedFont>
      <p:font typeface="Calibri Light" panose="020F0302020204030204" pitchFamily="34" charset="0"/>
      <p:regular r:id="rId45"/>
      <p:italic r:id="rId46"/>
    </p:embeddedFont>
    <p:embeddedFont>
      <p:font typeface="Century Gothic" panose="020B0502020202020204" pitchFamily="34" charset="0"/>
      <p:regular r:id="rId47"/>
      <p:bold r:id="rId48"/>
      <p:italic r:id="rId49"/>
      <p:boldItalic r:id="rId5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2034310-B962-4C19-8ED2-D2909C0CD259}">
  <a:tblStyle styleId="{52034310-B962-4C19-8ED2-D2909C0CD25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816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3.fntdata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font" Target="fonts/font6.fntdata"/><Relationship Id="rId47" Type="http://schemas.openxmlformats.org/officeDocument/2006/relationships/font" Target="fonts/font11.fntdata"/><Relationship Id="rId50" Type="http://schemas.openxmlformats.org/officeDocument/2006/relationships/font" Target="fonts/font14.fntdata"/><Relationship Id="rId55" Type="http://schemas.openxmlformats.org/officeDocument/2006/relationships/customXml" Target="../customXml/item1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font" Target="fonts/font9.fntdata"/><Relationship Id="rId53" Type="http://schemas.openxmlformats.org/officeDocument/2006/relationships/theme" Target="theme/theme1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font" Target="fonts/font7.fntdata"/><Relationship Id="rId48" Type="http://schemas.openxmlformats.org/officeDocument/2006/relationships/font" Target="fonts/font12.fntdata"/><Relationship Id="rId56" Type="http://schemas.openxmlformats.org/officeDocument/2006/relationships/customXml" Target="../customXml/item2.xml"/><Relationship Id="rId8" Type="http://schemas.openxmlformats.org/officeDocument/2006/relationships/slide" Target="slides/slide4.xml"/><Relationship Id="rId51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font" Target="fonts/font2.fntdata"/><Relationship Id="rId46" Type="http://schemas.openxmlformats.org/officeDocument/2006/relationships/font" Target="fonts/font10.fntdata"/><Relationship Id="rId20" Type="http://schemas.openxmlformats.org/officeDocument/2006/relationships/slide" Target="slides/slide16.xml"/><Relationship Id="rId41" Type="http://schemas.openxmlformats.org/officeDocument/2006/relationships/font" Target="fonts/font5.fntdata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notesMaster" Target="notesMasters/notesMaster1.xml"/><Relationship Id="rId49" Type="http://schemas.openxmlformats.org/officeDocument/2006/relationships/font" Target="fonts/font13.fntdata"/><Relationship Id="rId57" Type="http://schemas.openxmlformats.org/officeDocument/2006/relationships/customXml" Target="../customXml/item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font" Target="fonts/font8.fntdata"/><Relationship Id="rId5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3727F45-980B-4DBD-B01E-053E272C93F7}" type="doc">
      <dgm:prSet loTypeId="urn:diagrams.loki3.com/VaryingWidthList" loCatId="list" qsTypeId="urn:microsoft.com/office/officeart/2005/8/quickstyle/simple5" qsCatId="simple" csTypeId="urn:microsoft.com/office/officeart/2005/8/colors/accent1_2" csCatId="accent1" phldr="1"/>
      <dgm:spPr/>
    </dgm:pt>
    <dgm:pt modelId="{0AAEDDD8-A4BF-48B9-AA4F-953E60AACBD1}">
      <dgm:prSet phldrT="[Text]"/>
      <dgm:spPr>
        <a:solidFill>
          <a:srgbClr val="00B050"/>
        </a:solidFill>
      </dgm:spPr>
      <dgm:t>
        <a:bodyPr/>
        <a:lstStyle/>
        <a:p>
          <a:pPr algn="ctr">
            <a:buAutoNum type="arabicParenR"/>
          </a:pPr>
          <a:r>
            <a:rPr lang="en-GB" dirty="0"/>
            <a:t>We enter the classroom </a:t>
          </a:r>
          <a:endParaRPr lang="en-AU" dirty="0"/>
        </a:p>
      </dgm:t>
    </dgm:pt>
    <dgm:pt modelId="{55397F37-039E-4372-84C5-DC11C081F425}" type="parTrans" cxnId="{3822F30B-B02A-4C62-AF3F-54568A5CFB3B}">
      <dgm:prSet/>
      <dgm:spPr/>
      <dgm:t>
        <a:bodyPr/>
        <a:lstStyle/>
        <a:p>
          <a:pPr algn="ctr"/>
          <a:endParaRPr lang="en-AU"/>
        </a:p>
      </dgm:t>
    </dgm:pt>
    <dgm:pt modelId="{361A8996-7DEA-44E1-A334-0AF1C54B9D13}" type="sibTrans" cxnId="{3822F30B-B02A-4C62-AF3F-54568A5CFB3B}">
      <dgm:prSet/>
      <dgm:spPr/>
      <dgm:t>
        <a:bodyPr/>
        <a:lstStyle/>
        <a:p>
          <a:pPr algn="ctr"/>
          <a:endParaRPr lang="en-AU"/>
        </a:p>
      </dgm:t>
    </dgm:pt>
    <dgm:pt modelId="{D288195D-C5BD-43AE-82DF-AB0C35B08DB5}">
      <dgm:prSet/>
      <dgm:spPr>
        <a:solidFill>
          <a:srgbClr val="00B050"/>
        </a:solidFill>
      </dgm:spPr>
      <dgm:t>
        <a:bodyPr/>
        <a:lstStyle/>
        <a:p>
          <a:pPr algn="ctr"/>
          <a:r>
            <a:rPr lang="en-GB" dirty="0"/>
            <a:t>When we are note taking </a:t>
          </a:r>
        </a:p>
      </dgm:t>
    </dgm:pt>
    <dgm:pt modelId="{923B4505-1F79-4FAE-92ED-12C5C1CAC096}" type="parTrans" cxnId="{332E3508-7E74-432F-BC32-FBE54D4B3DD1}">
      <dgm:prSet/>
      <dgm:spPr/>
      <dgm:t>
        <a:bodyPr/>
        <a:lstStyle/>
        <a:p>
          <a:pPr algn="ctr"/>
          <a:endParaRPr lang="en-AU"/>
        </a:p>
      </dgm:t>
    </dgm:pt>
    <dgm:pt modelId="{E2A7C9FF-9D45-4EEA-BE30-03CE80C8C0F4}" type="sibTrans" cxnId="{332E3508-7E74-432F-BC32-FBE54D4B3DD1}">
      <dgm:prSet/>
      <dgm:spPr/>
      <dgm:t>
        <a:bodyPr/>
        <a:lstStyle/>
        <a:p>
          <a:pPr algn="ctr"/>
          <a:endParaRPr lang="en-AU"/>
        </a:p>
      </dgm:t>
    </dgm:pt>
    <dgm:pt modelId="{DB68E632-90C5-4761-BE3D-1773B1EBBF93}">
      <dgm:prSet/>
      <dgm:spPr>
        <a:solidFill>
          <a:srgbClr val="00B050"/>
        </a:solidFill>
      </dgm:spPr>
      <dgm:t>
        <a:bodyPr/>
        <a:lstStyle/>
        <a:p>
          <a:pPr algn="ctr"/>
          <a:r>
            <a:rPr lang="en-GB"/>
            <a:t>When we are doing experiments </a:t>
          </a:r>
          <a:endParaRPr lang="en-GB" dirty="0"/>
        </a:p>
      </dgm:t>
    </dgm:pt>
    <dgm:pt modelId="{D991C831-36AE-4297-BC70-289AF83E559F}" type="parTrans" cxnId="{F4068863-59AD-4F88-9E4B-B385AD739205}">
      <dgm:prSet/>
      <dgm:spPr/>
      <dgm:t>
        <a:bodyPr/>
        <a:lstStyle/>
        <a:p>
          <a:pPr algn="ctr"/>
          <a:endParaRPr lang="en-AU"/>
        </a:p>
      </dgm:t>
    </dgm:pt>
    <dgm:pt modelId="{7F006804-0A6E-4BFF-98C5-D90221DB7423}" type="sibTrans" cxnId="{F4068863-59AD-4F88-9E4B-B385AD739205}">
      <dgm:prSet/>
      <dgm:spPr/>
      <dgm:t>
        <a:bodyPr/>
        <a:lstStyle/>
        <a:p>
          <a:pPr algn="ctr"/>
          <a:endParaRPr lang="en-AU"/>
        </a:p>
      </dgm:t>
    </dgm:pt>
    <dgm:pt modelId="{74333B4E-B881-4C35-B4DC-00D3E9EA4484}">
      <dgm:prSet/>
      <dgm:spPr>
        <a:solidFill>
          <a:srgbClr val="00B050"/>
        </a:solidFill>
      </dgm:spPr>
      <dgm:t>
        <a:bodyPr/>
        <a:lstStyle/>
        <a:p>
          <a:pPr algn="ctr"/>
          <a:r>
            <a:rPr lang="en-GB" dirty="0"/>
            <a:t>When we finish the class </a:t>
          </a:r>
          <a:endParaRPr lang="en-AU" dirty="0"/>
        </a:p>
      </dgm:t>
    </dgm:pt>
    <dgm:pt modelId="{CFE89268-CD09-4F14-81BB-332AACB92692}" type="parTrans" cxnId="{DADF1A31-4F88-42E8-A64C-73E1EAB3E8B6}">
      <dgm:prSet/>
      <dgm:spPr/>
      <dgm:t>
        <a:bodyPr/>
        <a:lstStyle/>
        <a:p>
          <a:pPr algn="ctr"/>
          <a:endParaRPr lang="en-AU"/>
        </a:p>
      </dgm:t>
    </dgm:pt>
    <dgm:pt modelId="{7110A523-9A7A-4E50-B1FF-3489D5B1C2D3}" type="sibTrans" cxnId="{DADF1A31-4F88-42E8-A64C-73E1EAB3E8B6}">
      <dgm:prSet/>
      <dgm:spPr/>
      <dgm:t>
        <a:bodyPr/>
        <a:lstStyle/>
        <a:p>
          <a:pPr algn="ctr"/>
          <a:endParaRPr lang="en-AU"/>
        </a:p>
      </dgm:t>
    </dgm:pt>
    <dgm:pt modelId="{6AD28C49-A0E4-40F2-9770-D21736078489}">
      <dgm:prSet phldrT="[Text]"/>
      <dgm:spPr>
        <a:solidFill>
          <a:srgbClr val="92D050"/>
        </a:solidFill>
      </dgm:spPr>
      <dgm:t>
        <a:bodyPr/>
        <a:lstStyle/>
        <a:p>
          <a:pPr algn="ctr">
            <a:buAutoNum type="arabicParenR"/>
          </a:pPr>
          <a:r>
            <a:rPr lang="en-GB" dirty="0"/>
            <a:t>WHAT SHOULD WE DO WHEN…</a:t>
          </a:r>
          <a:endParaRPr lang="en-AU" dirty="0"/>
        </a:p>
      </dgm:t>
    </dgm:pt>
    <dgm:pt modelId="{6730E627-573A-4C0D-8252-A3E53A05117A}" type="parTrans" cxnId="{67854B02-7487-4218-9E27-8A70BD8EC93B}">
      <dgm:prSet/>
      <dgm:spPr/>
      <dgm:t>
        <a:bodyPr/>
        <a:lstStyle/>
        <a:p>
          <a:pPr algn="ctr"/>
          <a:endParaRPr lang="en-AU"/>
        </a:p>
      </dgm:t>
    </dgm:pt>
    <dgm:pt modelId="{CFD9337D-C388-4CDD-A8BE-484CE6633B8E}" type="sibTrans" cxnId="{67854B02-7487-4218-9E27-8A70BD8EC93B}">
      <dgm:prSet/>
      <dgm:spPr/>
      <dgm:t>
        <a:bodyPr/>
        <a:lstStyle/>
        <a:p>
          <a:pPr algn="ctr"/>
          <a:endParaRPr lang="en-AU"/>
        </a:p>
      </dgm:t>
    </dgm:pt>
    <dgm:pt modelId="{61C192C3-4F10-4224-A13B-459FA2DF358C}" type="pres">
      <dgm:prSet presAssocID="{C3727F45-980B-4DBD-B01E-053E272C93F7}" presName="Name0" presStyleCnt="0">
        <dgm:presLayoutVars>
          <dgm:resizeHandles/>
        </dgm:presLayoutVars>
      </dgm:prSet>
      <dgm:spPr/>
    </dgm:pt>
    <dgm:pt modelId="{82878A5D-A8AE-49AA-8802-703FFEEE5268}" type="pres">
      <dgm:prSet presAssocID="{6AD28C49-A0E4-40F2-9770-D21736078489}" presName="text" presStyleLbl="node1" presStyleIdx="0" presStyleCnt="5" custLinFactNeighborX="-2791" custLinFactNeighborY="-8670">
        <dgm:presLayoutVars>
          <dgm:bulletEnabled val="1"/>
        </dgm:presLayoutVars>
      </dgm:prSet>
      <dgm:spPr/>
    </dgm:pt>
    <dgm:pt modelId="{1742B64B-CE41-4597-A8F2-19B0D60F221B}" type="pres">
      <dgm:prSet presAssocID="{CFD9337D-C388-4CDD-A8BE-484CE6633B8E}" presName="space" presStyleCnt="0"/>
      <dgm:spPr/>
    </dgm:pt>
    <dgm:pt modelId="{B57A39FC-C677-44E0-90DF-203C3D4A600D}" type="pres">
      <dgm:prSet presAssocID="{0AAEDDD8-A4BF-48B9-AA4F-953E60AACBD1}" presName="text" presStyleLbl="node1" presStyleIdx="1" presStyleCnt="5">
        <dgm:presLayoutVars>
          <dgm:bulletEnabled val="1"/>
        </dgm:presLayoutVars>
      </dgm:prSet>
      <dgm:spPr/>
    </dgm:pt>
    <dgm:pt modelId="{0F431217-561C-4A96-B842-6C4362EED89A}" type="pres">
      <dgm:prSet presAssocID="{361A8996-7DEA-44E1-A334-0AF1C54B9D13}" presName="space" presStyleCnt="0"/>
      <dgm:spPr/>
    </dgm:pt>
    <dgm:pt modelId="{075E0C8A-669E-4718-A5C9-C435B17D86E7}" type="pres">
      <dgm:prSet presAssocID="{D288195D-C5BD-43AE-82DF-AB0C35B08DB5}" presName="text" presStyleLbl="node1" presStyleIdx="2" presStyleCnt="5">
        <dgm:presLayoutVars>
          <dgm:bulletEnabled val="1"/>
        </dgm:presLayoutVars>
      </dgm:prSet>
      <dgm:spPr/>
    </dgm:pt>
    <dgm:pt modelId="{79A01997-5CB7-406C-820D-E481947F8085}" type="pres">
      <dgm:prSet presAssocID="{E2A7C9FF-9D45-4EEA-BE30-03CE80C8C0F4}" presName="space" presStyleCnt="0"/>
      <dgm:spPr/>
    </dgm:pt>
    <dgm:pt modelId="{B807B93D-68D0-48AE-AAE4-96D31BEE8E4A}" type="pres">
      <dgm:prSet presAssocID="{DB68E632-90C5-4761-BE3D-1773B1EBBF93}" presName="text" presStyleLbl="node1" presStyleIdx="3" presStyleCnt="5">
        <dgm:presLayoutVars>
          <dgm:bulletEnabled val="1"/>
        </dgm:presLayoutVars>
      </dgm:prSet>
      <dgm:spPr/>
    </dgm:pt>
    <dgm:pt modelId="{1269C60A-5AFD-4694-A1DD-263BDF5918A4}" type="pres">
      <dgm:prSet presAssocID="{7F006804-0A6E-4BFF-98C5-D90221DB7423}" presName="space" presStyleCnt="0"/>
      <dgm:spPr/>
    </dgm:pt>
    <dgm:pt modelId="{F9534702-0ED9-4DF0-896B-54100AA8B181}" type="pres">
      <dgm:prSet presAssocID="{74333B4E-B881-4C35-B4DC-00D3E9EA4484}" presName="text" presStyleLbl="node1" presStyleIdx="4" presStyleCnt="5">
        <dgm:presLayoutVars>
          <dgm:bulletEnabled val="1"/>
        </dgm:presLayoutVars>
      </dgm:prSet>
      <dgm:spPr/>
    </dgm:pt>
  </dgm:ptLst>
  <dgm:cxnLst>
    <dgm:cxn modelId="{67854B02-7487-4218-9E27-8A70BD8EC93B}" srcId="{C3727F45-980B-4DBD-B01E-053E272C93F7}" destId="{6AD28C49-A0E4-40F2-9770-D21736078489}" srcOrd="0" destOrd="0" parTransId="{6730E627-573A-4C0D-8252-A3E53A05117A}" sibTransId="{CFD9337D-C388-4CDD-A8BE-484CE6633B8E}"/>
    <dgm:cxn modelId="{332E3508-7E74-432F-BC32-FBE54D4B3DD1}" srcId="{C3727F45-980B-4DBD-B01E-053E272C93F7}" destId="{D288195D-C5BD-43AE-82DF-AB0C35B08DB5}" srcOrd="2" destOrd="0" parTransId="{923B4505-1F79-4FAE-92ED-12C5C1CAC096}" sibTransId="{E2A7C9FF-9D45-4EEA-BE30-03CE80C8C0F4}"/>
    <dgm:cxn modelId="{3822F30B-B02A-4C62-AF3F-54568A5CFB3B}" srcId="{C3727F45-980B-4DBD-B01E-053E272C93F7}" destId="{0AAEDDD8-A4BF-48B9-AA4F-953E60AACBD1}" srcOrd="1" destOrd="0" parTransId="{55397F37-039E-4372-84C5-DC11C081F425}" sibTransId="{361A8996-7DEA-44E1-A334-0AF1C54B9D13}"/>
    <dgm:cxn modelId="{DADF1A31-4F88-42E8-A64C-73E1EAB3E8B6}" srcId="{C3727F45-980B-4DBD-B01E-053E272C93F7}" destId="{74333B4E-B881-4C35-B4DC-00D3E9EA4484}" srcOrd="4" destOrd="0" parTransId="{CFE89268-CD09-4F14-81BB-332AACB92692}" sibTransId="{7110A523-9A7A-4E50-B1FF-3489D5B1C2D3}"/>
    <dgm:cxn modelId="{F4068863-59AD-4F88-9E4B-B385AD739205}" srcId="{C3727F45-980B-4DBD-B01E-053E272C93F7}" destId="{DB68E632-90C5-4761-BE3D-1773B1EBBF93}" srcOrd="3" destOrd="0" parTransId="{D991C831-36AE-4297-BC70-289AF83E559F}" sibTransId="{7F006804-0A6E-4BFF-98C5-D90221DB7423}"/>
    <dgm:cxn modelId="{77674B6A-8C06-4B04-B8A0-9BBF06B38BA8}" type="presOf" srcId="{74333B4E-B881-4C35-B4DC-00D3E9EA4484}" destId="{F9534702-0ED9-4DF0-896B-54100AA8B181}" srcOrd="0" destOrd="0" presId="urn:diagrams.loki3.com/VaryingWidthList"/>
    <dgm:cxn modelId="{700F9E97-4A01-47B4-8165-01EF68758574}" type="presOf" srcId="{DB68E632-90C5-4761-BE3D-1773B1EBBF93}" destId="{B807B93D-68D0-48AE-AAE4-96D31BEE8E4A}" srcOrd="0" destOrd="0" presId="urn:diagrams.loki3.com/VaryingWidthList"/>
    <dgm:cxn modelId="{C888E49C-090D-4350-93F1-2D79DD2E46B0}" type="presOf" srcId="{6AD28C49-A0E4-40F2-9770-D21736078489}" destId="{82878A5D-A8AE-49AA-8802-703FFEEE5268}" srcOrd="0" destOrd="0" presId="urn:diagrams.loki3.com/VaryingWidthList"/>
    <dgm:cxn modelId="{E6E755A5-E474-4CA7-8859-1A6200E51C77}" type="presOf" srcId="{D288195D-C5BD-43AE-82DF-AB0C35B08DB5}" destId="{075E0C8A-669E-4718-A5C9-C435B17D86E7}" srcOrd="0" destOrd="0" presId="urn:diagrams.loki3.com/VaryingWidthList"/>
    <dgm:cxn modelId="{AE83CDED-7FF1-4CEB-B064-8CB96077FD84}" type="presOf" srcId="{0AAEDDD8-A4BF-48B9-AA4F-953E60AACBD1}" destId="{B57A39FC-C677-44E0-90DF-203C3D4A600D}" srcOrd="0" destOrd="0" presId="urn:diagrams.loki3.com/VaryingWidthList"/>
    <dgm:cxn modelId="{3F1FABEF-4072-40B2-92BB-1311CE553654}" type="presOf" srcId="{C3727F45-980B-4DBD-B01E-053E272C93F7}" destId="{61C192C3-4F10-4224-A13B-459FA2DF358C}" srcOrd="0" destOrd="0" presId="urn:diagrams.loki3.com/VaryingWidthList"/>
    <dgm:cxn modelId="{E37DA32A-59A2-4C0C-9215-4225B8A55136}" type="presParOf" srcId="{61C192C3-4F10-4224-A13B-459FA2DF358C}" destId="{82878A5D-A8AE-49AA-8802-703FFEEE5268}" srcOrd="0" destOrd="0" presId="urn:diagrams.loki3.com/VaryingWidthList"/>
    <dgm:cxn modelId="{A366ABEF-A608-407B-B448-FB2A082EFCDD}" type="presParOf" srcId="{61C192C3-4F10-4224-A13B-459FA2DF358C}" destId="{1742B64B-CE41-4597-A8F2-19B0D60F221B}" srcOrd="1" destOrd="0" presId="urn:diagrams.loki3.com/VaryingWidthList"/>
    <dgm:cxn modelId="{74DFC47E-E319-42D0-A505-9DFF1BDB5D26}" type="presParOf" srcId="{61C192C3-4F10-4224-A13B-459FA2DF358C}" destId="{B57A39FC-C677-44E0-90DF-203C3D4A600D}" srcOrd="2" destOrd="0" presId="urn:diagrams.loki3.com/VaryingWidthList"/>
    <dgm:cxn modelId="{7E319FB3-E402-43F7-A53F-BAC944BA37A9}" type="presParOf" srcId="{61C192C3-4F10-4224-A13B-459FA2DF358C}" destId="{0F431217-561C-4A96-B842-6C4362EED89A}" srcOrd="3" destOrd="0" presId="urn:diagrams.loki3.com/VaryingWidthList"/>
    <dgm:cxn modelId="{4B2C260E-6B99-48BF-A188-1B449341E210}" type="presParOf" srcId="{61C192C3-4F10-4224-A13B-459FA2DF358C}" destId="{075E0C8A-669E-4718-A5C9-C435B17D86E7}" srcOrd="4" destOrd="0" presId="urn:diagrams.loki3.com/VaryingWidthList"/>
    <dgm:cxn modelId="{6FFD2AB8-6E1F-42A5-9C1C-E89BB7B54938}" type="presParOf" srcId="{61C192C3-4F10-4224-A13B-459FA2DF358C}" destId="{79A01997-5CB7-406C-820D-E481947F8085}" srcOrd="5" destOrd="0" presId="urn:diagrams.loki3.com/VaryingWidthList"/>
    <dgm:cxn modelId="{6CF8FF57-78FD-4C4A-A362-261EC20C44FD}" type="presParOf" srcId="{61C192C3-4F10-4224-A13B-459FA2DF358C}" destId="{B807B93D-68D0-48AE-AAE4-96D31BEE8E4A}" srcOrd="6" destOrd="0" presId="urn:diagrams.loki3.com/VaryingWidthList"/>
    <dgm:cxn modelId="{64F30774-25DA-4A55-9480-901448F315E2}" type="presParOf" srcId="{61C192C3-4F10-4224-A13B-459FA2DF358C}" destId="{1269C60A-5AFD-4694-A1DD-263BDF5918A4}" srcOrd="7" destOrd="0" presId="urn:diagrams.loki3.com/VaryingWidthList"/>
    <dgm:cxn modelId="{80FAC4C6-B09A-45DF-BD51-122CA895BEEA}" type="presParOf" srcId="{61C192C3-4F10-4224-A13B-459FA2DF358C}" destId="{F9534702-0ED9-4DF0-896B-54100AA8B181}" srcOrd="8" destOrd="0" presId="urn:diagrams.loki3.com/VaryingWidth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3727F45-980B-4DBD-B01E-053E272C93F7}" type="doc">
      <dgm:prSet loTypeId="urn:diagrams.loki3.com/VaryingWidthList" loCatId="list" qsTypeId="urn:microsoft.com/office/officeart/2005/8/quickstyle/simple5" qsCatId="simple" csTypeId="urn:microsoft.com/office/officeart/2005/8/colors/accent1_2" csCatId="accent1" phldr="1"/>
      <dgm:spPr/>
    </dgm:pt>
    <dgm:pt modelId="{6AD28C49-A0E4-40F2-9770-D21736078489}">
      <dgm:prSet phldrT="[Text]" custT="1"/>
      <dgm:spPr>
        <a:solidFill>
          <a:srgbClr val="92D050"/>
        </a:solidFill>
      </dgm:spPr>
      <dgm:t>
        <a:bodyPr/>
        <a:lstStyle/>
        <a:p>
          <a:pPr algn="ctr">
            <a:buAutoNum type="arabicParenR"/>
          </a:pPr>
          <a:r>
            <a:rPr lang="en-GB" sz="3600" dirty="0"/>
            <a:t>WHAT SHOULD WE BRING TO CLASS?</a:t>
          </a:r>
          <a:endParaRPr lang="en-AU" sz="3600" dirty="0"/>
        </a:p>
      </dgm:t>
    </dgm:pt>
    <dgm:pt modelId="{6730E627-573A-4C0D-8252-A3E53A05117A}" type="parTrans" cxnId="{67854B02-7487-4218-9E27-8A70BD8EC93B}">
      <dgm:prSet/>
      <dgm:spPr/>
      <dgm:t>
        <a:bodyPr/>
        <a:lstStyle/>
        <a:p>
          <a:pPr algn="ctr"/>
          <a:endParaRPr lang="en-AU"/>
        </a:p>
      </dgm:t>
    </dgm:pt>
    <dgm:pt modelId="{CFD9337D-C388-4CDD-A8BE-484CE6633B8E}" type="sibTrans" cxnId="{67854B02-7487-4218-9E27-8A70BD8EC93B}">
      <dgm:prSet/>
      <dgm:spPr/>
      <dgm:t>
        <a:bodyPr/>
        <a:lstStyle/>
        <a:p>
          <a:pPr algn="ctr"/>
          <a:endParaRPr lang="en-AU"/>
        </a:p>
      </dgm:t>
    </dgm:pt>
    <dgm:pt modelId="{61C192C3-4F10-4224-A13B-459FA2DF358C}" type="pres">
      <dgm:prSet presAssocID="{C3727F45-980B-4DBD-B01E-053E272C93F7}" presName="Name0" presStyleCnt="0">
        <dgm:presLayoutVars>
          <dgm:resizeHandles/>
        </dgm:presLayoutVars>
      </dgm:prSet>
      <dgm:spPr/>
    </dgm:pt>
    <dgm:pt modelId="{82878A5D-A8AE-49AA-8802-703FFEEE5268}" type="pres">
      <dgm:prSet presAssocID="{6AD28C49-A0E4-40F2-9770-D21736078489}" presName="text" presStyleLbl="node1" presStyleIdx="0" presStyleCnt="1" custScaleX="103478" custLinFactNeighborX="-2791" custLinFactNeighborY="-8670">
        <dgm:presLayoutVars>
          <dgm:bulletEnabled val="1"/>
        </dgm:presLayoutVars>
      </dgm:prSet>
      <dgm:spPr/>
    </dgm:pt>
  </dgm:ptLst>
  <dgm:cxnLst>
    <dgm:cxn modelId="{67854B02-7487-4218-9E27-8A70BD8EC93B}" srcId="{C3727F45-980B-4DBD-B01E-053E272C93F7}" destId="{6AD28C49-A0E4-40F2-9770-D21736078489}" srcOrd="0" destOrd="0" parTransId="{6730E627-573A-4C0D-8252-A3E53A05117A}" sibTransId="{CFD9337D-C388-4CDD-A8BE-484CE6633B8E}"/>
    <dgm:cxn modelId="{C888E49C-090D-4350-93F1-2D79DD2E46B0}" type="presOf" srcId="{6AD28C49-A0E4-40F2-9770-D21736078489}" destId="{82878A5D-A8AE-49AA-8802-703FFEEE5268}" srcOrd="0" destOrd="0" presId="urn:diagrams.loki3.com/VaryingWidthList"/>
    <dgm:cxn modelId="{3F1FABEF-4072-40B2-92BB-1311CE553654}" type="presOf" srcId="{C3727F45-980B-4DBD-B01E-053E272C93F7}" destId="{61C192C3-4F10-4224-A13B-459FA2DF358C}" srcOrd="0" destOrd="0" presId="urn:diagrams.loki3.com/VaryingWidthList"/>
    <dgm:cxn modelId="{E37DA32A-59A2-4C0C-9215-4225B8A55136}" type="presParOf" srcId="{61C192C3-4F10-4224-A13B-459FA2DF358C}" destId="{82878A5D-A8AE-49AA-8802-703FFEEE5268}" srcOrd="0" destOrd="0" presId="urn:diagrams.loki3.com/VaryingWidth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3727F45-980B-4DBD-B01E-053E272C93F7}" type="doc">
      <dgm:prSet loTypeId="urn:diagrams.loki3.com/VaryingWidthList" loCatId="list" qsTypeId="urn:microsoft.com/office/officeart/2005/8/quickstyle/simple5" qsCatId="simple" csTypeId="urn:microsoft.com/office/officeart/2005/8/colors/accent1_2" csCatId="accent1" phldr="1"/>
      <dgm:spPr/>
    </dgm:pt>
    <dgm:pt modelId="{6AD28C49-A0E4-40F2-9770-D21736078489}">
      <dgm:prSet phldrT="[Text]" custT="1"/>
      <dgm:spPr>
        <a:solidFill>
          <a:srgbClr val="92D050"/>
        </a:solidFill>
      </dgm:spPr>
      <dgm:t>
        <a:bodyPr/>
        <a:lstStyle/>
        <a:p>
          <a:pPr algn="ctr">
            <a:buNone/>
          </a:pPr>
          <a:r>
            <a:rPr lang="en-GB" sz="3600" dirty="0"/>
            <a:t>Experiments and group work</a:t>
          </a:r>
          <a:endParaRPr lang="en-AU" sz="3600" dirty="0"/>
        </a:p>
      </dgm:t>
    </dgm:pt>
    <dgm:pt modelId="{6730E627-573A-4C0D-8252-A3E53A05117A}" type="parTrans" cxnId="{67854B02-7487-4218-9E27-8A70BD8EC93B}">
      <dgm:prSet/>
      <dgm:spPr/>
      <dgm:t>
        <a:bodyPr/>
        <a:lstStyle/>
        <a:p>
          <a:pPr algn="ctr"/>
          <a:endParaRPr lang="en-AU"/>
        </a:p>
      </dgm:t>
    </dgm:pt>
    <dgm:pt modelId="{CFD9337D-C388-4CDD-A8BE-484CE6633B8E}" type="sibTrans" cxnId="{67854B02-7487-4218-9E27-8A70BD8EC93B}">
      <dgm:prSet/>
      <dgm:spPr/>
      <dgm:t>
        <a:bodyPr/>
        <a:lstStyle/>
        <a:p>
          <a:pPr algn="ctr"/>
          <a:endParaRPr lang="en-AU"/>
        </a:p>
      </dgm:t>
    </dgm:pt>
    <dgm:pt modelId="{61C192C3-4F10-4224-A13B-459FA2DF358C}" type="pres">
      <dgm:prSet presAssocID="{C3727F45-980B-4DBD-B01E-053E272C93F7}" presName="Name0" presStyleCnt="0">
        <dgm:presLayoutVars>
          <dgm:resizeHandles/>
        </dgm:presLayoutVars>
      </dgm:prSet>
      <dgm:spPr/>
    </dgm:pt>
    <dgm:pt modelId="{82878A5D-A8AE-49AA-8802-703FFEEE5268}" type="pres">
      <dgm:prSet presAssocID="{6AD28C49-A0E4-40F2-9770-D21736078489}" presName="text" presStyleLbl="node1" presStyleIdx="0" presStyleCnt="1" custScaleX="103478" custLinFactNeighborX="-2791" custLinFactNeighborY="-8670">
        <dgm:presLayoutVars>
          <dgm:bulletEnabled val="1"/>
        </dgm:presLayoutVars>
      </dgm:prSet>
      <dgm:spPr/>
    </dgm:pt>
  </dgm:ptLst>
  <dgm:cxnLst>
    <dgm:cxn modelId="{67854B02-7487-4218-9E27-8A70BD8EC93B}" srcId="{C3727F45-980B-4DBD-B01E-053E272C93F7}" destId="{6AD28C49-A0E4-40F2-9770-D21736078489}" srcOrd="0" destOrd="0" parTransId="{6730E627-573A-4C0D-8252-A3E53A05117A}" sibTransId="{CFD9337D-C388-4CDD-A8BE-484CE6633B8E}"/>
    <dgm:cxn modelId="{C888E49C-090D-4350-93F1-2D79DD2E46B0}" type="presOf" srcId="{6AD28C49-A0E4-40F2-9770-D21736078489}" destId="{82878A5D-A8AE-49AA-8802-703FFEEE5268}" srcOrd="0" destOrd="0" presId="urn:diagrams.loki3.com/VaryingWidthList"/>
    <dgm:cxn modelId="{3F1FABEF-4072-40B2-92BB-1311CE553654}" type="presOf" srcId="{C3727F45-980B-4DBD-B01E-053E272C93F7}" destId="{61C192C3-4F10-4224-A13B-459FA2DF358C}" srcOrd="0" destOrd="0" presId="urn:diagrams.loki3.com/VaryingWidthList"/>
    <dgm:cxn modelId="{E37DA32A-59A2-4C0C-9215-4225B8A55136}" type="presParOf" srcId="{61C192C3-4F10-4224-A13B-459FA2DF358C}" destId="{82878A5D-A8AE-49AA-8802-703FFEEE5268}" srcOrd="0" destOrd="0" presId="urn:diagrams.loki3.com/VaryingWidth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2878A5D-A8AE-49AA-8802-703FFEEE5268}">
      <dsp:nvSpPr>
        <dsp:cNvPr id="0" name=""/>
        <dsp:cNvSpPr/>
      </dsp:nvSpPr>
      <dsp:spPr>
        <a:xfrm>
          <a:off x="0" y="0"/>
          <a:ext cx="6096000" cy="780851"/>
        </a:xfrm>
        <a:prstGeom prst="rect">
          <a:avLst/>
        </a:prstGeom>
        <a:solidFill>
          <a:srgbClr val="92D050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000" kern="1200" dirty="0"/>
            <a:t>WHAT SHOULD WE DO WHEN…</a:t>
          </a:r>
          <a:endParaRPr lang="en-AU" sz="3000" kern="1200" dirty="0"/>
        </a:p>
      </dsp:txBody>
      <dsp:txXfrm>
        <a:off x="0" y="0"/>
        <a:ext cx="6096000" cy="780851"/>
      </dsp:txXfrm>
    </dsp:sp>
    <dsp:sp modelId="{B57A39FC-C677-44E0-90DF-203C3D4A600D}">
      <dsp:nvSpPr>
        <dsp:cNvPr id="0" name=""/>
        <dsp:cNvSpPr/>
      </dsp:nvSpPr>
      <dsp:spPr>
        <a:xfrm>
          <a:off x="947437" y="821680"/>
          <a:ext cx="4201125" cy="780851"/>
        </a:xfrm>
        <a:prstGeom prst="rect">
          <a:avLst/>
        </a:prstGeom>
        <a:solidFill>
          <a:srgbClr val="00B050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000" kern="1200" dirty="0"/>
            <a:t>We enter the classroom </a:t>
          </a:r>
          <a:endParaRPr lang="en-AU" sz="3000" kern="1200" dirty="0"/>
        </a:p>
      </dsp:txBody>
      <dsp:txXfrm>
        <a:off x="947437" y="821680"/>
        <a:ext cx="4201125" cy="780851"/>
      </dsp:txXfrm>
    </dsp:sp>
    <dsp:sp modelId="{075E0C8A-669E-4718-A5C9-C435B17D86E7}">
      <dsp:nvSpPr>
        <dsp:cNvPr id="0" name=""/>
        <dsp:cNvSpPr/>
      </dsp:nvSpPr>
      <dsp:spPr>
        <a:xfrm>
          <a:off x="843000" y="1641574"/>
          <a:ext cx="4410000" cy="780851"/>
        </a:xfrm>
        <a:prstGeom prst="rect">
          <a:avLst/>
        </a:prstGeom>
        <a:solidFill>
          <a:srgbClr val="00B050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000" kern="1200" dirty="0"/>
            <a:t>When we are note taking </a:t>
          </a:r>
        </a:p>
      </dsp:txBody>
      <dsp:txXfrm>
        <a:off x="843000" y="1641574"/>
        <a:ext cx="4410000" cy="780851"/>
      </dsp:txXfrm>
    </dsp:sp>
    <dsp:sp modelId="{B807B93D-68D0-48AE-AAE4-96D31BEE8E4A}">
      <dsp:nvSpPr>
        <dsp:cNvPr id="0" name=""/>
        <dsp:cNvSpPr/>
      </dsp:nvSpPr>
      <dsp:spPr>
        <a:xfrm>
          <a:off x="231749" y="2461468"/>
          <a:ext cx="5632500" cy="780851"/>
        </a:xfrm>
        <a:prstGeom prst="rect">
          <a:avLst/>
        </a:prstGeom>
        <a:solidFill>
          <a:srgbClr val="00B050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000" kern="1200"/>
            <a:t>When we are doing experiments </a:t>
          </a:r>
          <a:endParaRPr lang="en-GB" sz="3000" kern="1200" dirty="0"/>
        </a:p>
      </dsp:txBody>
      <dsp:txXfrm>
        <a:off x="231749" y="2461468"/>
        <a:ext cx="5632500" cy="780851"/>
      </dsp:txXfrm>
    </dsp:sp>
    <dsp:sp modelId="{F9534702-0ED9-4DF0-896B-54100AA8B181}">
      <dsp:nvSpPr>
        <dsp:cNvPr id="0" name=""/>
        <dsp:cNvSpPr/>
      </dsp:nvSpPr>
      <dsp:spPr>
        <a:xfrm>
          <a:off x="857999" y="3281362"/>
          <a:ext cx="4380000" cy="780851"/>
        </a:xfrm>
        <a:prstGeom prst="rect">
          <a:avLst/>
        </a:prstGeom>
        <a:solidFill>
          <a:srgbClr val="00B050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000" kern="1200" dirty="0"/>
            <a:t>When we finish the class </a:t>
          </a:r>
          <a:endParaRPr lang="en-AU" sz="3000" kern="1200" dirty="0"/>
        </a:p>
      </dsp:txBody>
      <dsp:txXfrm>
        <a:off x="857999" y="3281362"/>
        <a:ext cx="4380000" cy="78085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2878A5D-A8AE-49AA-8802-703FFEEE5268}">
      <dsp:nvSpPr>
        <dsp:cNvPr id="0" name=""/>
        <dsp:cNvSpPr/>
      </dsp:nvSpPr>
      <dsp:spPr>
        <a:xfrm>
          <a:off x="0" y="0"/>
          <a:ext cx="6096000" cy="919538"/>
        </a:xfrm>
        <a:prstGeom prst="rect">
          <a:avLst/>
        </a:prstGeom>
        <a:solidFill>
          <a:srgbClr val="92D050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600" kern="1200" dirty="0"/>
            <a:t>WHAT SHOULD WE BRING TO CLASS?</a:t>
          </a:r>
          <a:endParaRPr lang="en-AU" sz="3600" kern="1200" dirty="0"/>
        </a:p>
      </dsp:txBody>
      <dsp:txXfrm>
        <a:off x="0" y="0"/>
        <a:ext cx="6096000" cy="91953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2878A5D-A8AE-49AA-8802-703FFEEE5268}">
      <dsp:nvSpPr>
        <dsp:cNvPr id="0" name=""/>
        <dsp:cNvSpPr/>
      </dsp:nvSpPr>
      <dsp:spPr>
        <a:xfrm>
          <a:off x="0" y="0"/>
          <a:ext cx="6096000" cy="920437"/>
        </a:xfrm>
        <a:prstGeom prst="rect">
          <a:avLst/>
        </a:prstGeom>
        <a:solidFill>
          <a:srgbClr val="92D050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600" kern="1200" dirty="0"/>
            <a:t>Experiments and group work</a:t>
          </a:r>
          <a:endParaRPr lang="en-AU" sz="3600" kern="1200" dirty="0"/>
        </a:p>
      </dsp:txBody>
      <dsp:txXfrm>
        <a:off x="0" y="0"/>
        <a:ext cx="6096000" cy="92043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diagrams.loki3.com/VaryingWidthList">
  <dgm:title val="Varying Width List"/>
  <dgm:desc val="Use for emphasizing items of different weights.  Good for large amounts of Level 1 text.  The width of each shape is independently determined based on its text."/>
  <dgm:catLst>
    <dgm:cat type="list" pri="4160"/>
    <dgm:cat type="officeonline" pri="5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text" val="20"/>
      <dgm:constr type="h" for="ch" forName="text" refType="h"/>
      <dgm:constr type="primFontSz" for="ch" forName="text" op="equ" val="65"/>
      <dgm:constr type="h" for="ch" forName="space" refType="h" fact="0.05"/>
    </dgm:constrLst>
    <dgm:forEach name="Name1" axis="ch" ptType="node">
      <dgm:layoutNode name="text" styleLbl="node1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tMarg" refType="primFontSz" fact="0.2"/>
          <dgm:constr type="bMarg" refType="primFontSz" fact="0.2"/>
          <dgm:constr type="lMarg" refType="primFontSz" fact="0.2"/>
          <dgm:constr type="rMarg" refType="primFontSz" fact="0.2"/>
        </dgm:constrLst>
        <dgm:ruleLst>
          <dgm:rule type="w" val="INF" fact="NaN" max="NaN"/>
          <dgm:rule type="primFontSz" val="5" fact="NaN" max="NaN"/>
        </dgm:ruleLst>
      </dgm:layoutNode>
      <dgm:choose name="Name2">
        <dgm:if name="Name3" axis="par ch" ptType="doc node" func="cnt" op="gte" val="2">
          <dgm:forEach name="Name4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if>
        <dgm:else name="Name5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diagrams.loki3.com/VaryingWidthList">
  <dgm:title val="Varying Width List"/>
  <dgm:desc val="Use for emphasizing items of different weights.  Good for large amounts of Level 1 text.  The width of each shape is independently determined based on its text."/>
  <dgm:catLst>
    <dgm:cat type="list" pri="4160"/>
    <dgm:cat type="officeonline" pri="5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text" val="20"/>
      <dgm:constr type="h" for="ch" forName="text" refType="h"/>
      <dgm:constr type="primFontSz" for="ch" forName="text" op="equ" val="65"/>
      <dgm:constr type="h" for="ch" forName="space" refType="h" fact="0.05"/>
    </dgm:constrLst>
    <dgm:forEach name="Name1" axis="ch" ptType="node">
      <dgm:layoutNode name="text" styleLbl="node1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tMarg" refType="primFontSz" fact="0.2"/>
          <dgm:constr type="bMarg" refType="primFontSz" fact="0.2"/>
          <dgm:constr type="lMarg" refType="primFontSz" fact="0.2"/>
          <dgm:constr type="rMarg" refType="primFontSz" fact="0.2"/>
        </dgm:constrLst>
        <dgm:ruleLst>
          <dgm:rule type="w" val="INF" fact="NaN" max="NaN"/>
          <dgm:rule type="primFontSz" val="5" fact="NaN" max="NaN"/>
        </dgm:ruleLst>
      </dgm:layoutNode>
      <dgm:choose name="Name2">
        <dgm:if name="Name3" axis="par ch" ptType="doc node" func="cnt" op="gte" val="2">
          <dgm:forEach name="Name4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if>
        <dgm:else name="Name5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diagrams.loki3.com/VaryingWidthList">
  <dgm:title val="Varying Width List"/>
  <dgm:desc val="Use for emphasizing items of different weights.  Good for large amounts of Level 1 text.  The width of each shape is independently determined based on its text."/>
  <dgm:catLst>
    <dgm:cat type="list" pri="4160"/>
    <dgm:cat type="officeonline" pri="5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text" val="20"/>
      <dgm:constr type="h" for="ch" forName="text" refType="h"/>
      <dgm:constr type="primFontSz" for="ch" forName="text" op="equ" val="65"/>
      <dgm:constr type="h" for="ch" forName="space" refType="h" fact="0.05"/>
    </dgm:constrLst>
    <dgm:forEach name="Name1" axis="ch" ptType="node">
      <dgm:layoutNode name="text" styleLbl="node1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tMarg" refType="primFontSz" fact="0.2"/>
          <dgm:constr type="bMarg" refType="primFontSz" fact="0.2"/>
          <dgm:constr type="lMarg" refType="primFontSz" fact="0.2"/>
          <dgm:constr type="rMarg" refType="primFontSz" fact="0.2"/>
        </dgm:constrLst>
        <dgm:ruleLst>
          <dgm:rule type="w" val="INF" fact="NaN" max="NaN"/>
          <dgm:rule type="primFontSz" val="5" fact="NaN" max="NaN"/>
        </dgm:ruleLst>
      </dgm:layoutNode>
      <dgm:choose name="Name2">
        <dgm:if name="Name3" axis="par ch" ptType="doc node" func="cnt" op="gte" val="2">
          <dgm:forEach name="Name4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if>
        <dgm:else name="Name5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Insert cover image and use transparency settings to fade image.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3e5c105cef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3e5c105cef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Learning Objectives contain </a:t>
            </a:r>
            <a:r>
              <a:rPr lang="en-GB" b="1">
                <a:solidFill>
                  <a:schemeClr val="dk1"/>
                </a:solidFill>
              </a:rPr>
              <a:t>concepts </a:t>
            </a:r>
            <a:r>
              <a:rPr lang="en-GB">
                <a:solidFill>
                  <a:schemeClr val="dk1"/>
                </a:solidFill>
              </a:rPr>
              <a:t>(nouns, big ideas), </a:t>
            </a:r>
            <a:r>
              <a:rPr lang="en-GB" b="1">
                <a:solidFill>
                  <a:schemeClr val="dk1"/>
                </a:solidFill>
              </a:rPr>
              <a:t>skills </a:t>
            </a:r>
            <a:r>
              <a:rPr lang="en-GB">
                <a:solidFill>
                  <a:schemeClr val="dk1"/>
                </a:solidFill>
              </a:rPr>
              <a:t>(verbs, measurable behaviours) and sometimes </a:t>
            </a:r>
            <a:r>
              <a:rPr lang="en-GB" b="1">
                <a:solidFill>
                  <a:schemeClr val="dk1"/>
                </a:solidFill>
              </a:rPr>
              <a:t>context </a:t>
            </a:r>
            <a:r>
              <a:rPr lang="en-GB">
                <a:solidFill>
                  <a:schemeClr val="dk1"/>
                </a:solidFill>
              </a:rPr>
              <a:t>(restricting or targeting conditions).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●Example: Students will be able to </a:t>
            </a:r>
            <a:r>
              <a:rPr lang="en-GB" b="1">
                <a:solidFill>
                  <a:schemeClr val="dk1"/>
                </a:solidFill>
              </a:rPr>
              <a:t>describe</a:t>
            </a:r>
            <a:r>
              <a:rPr lang="en-GB">
                <a:solidFill>
                  <a:schemeClr val="dk1"/>
                </a:solidFill>
              </a:rPr>
              <a:t> the concept of </a:t>
            </a:r>
            <a:r>
              <a:rPr lang="en-GB" b="1">
                <a:solidFill>
                  <a:schemeClr val="dk1"/>
                </a:solidFill>
              </a:rPr>
              <a:t>density </a:t>
            </a:r>
            <a:r>
              <a:rPr lang="en-GB">
                <a:solidFill>
                  <a:schemeClr val="dk1"/>
                </a:solidFill>
              </a:rPr>
              <a:t>and apply it to </a:t>
            </a:r>
            <a:r>
              <a:rPr lang="en-GB" b="1">
                <a:solidFill>
                  <a:schemeClr val="dk1"/>
                </a:solidFill>
              </a:rPr>
              <a:t>floating and sinking.</a:t>
            </a:r>
            <a:endParaRPr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●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Success criteria are specific measurable outcomes that if met mean that the student has met the learning objective.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Examples: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•Students will be able to compare densities of substances using mass and volume.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•Students will be able to identify whether a solid or liquid will float or sink in a liquid based on their densities.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e5c105cef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e5c105cef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3e5c105cef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3e5c105cef_0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6369e98811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6369e98811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6369e98811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6369e98811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6369e98811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6369e98811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6369e98811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6369e98811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6369e98811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6369e98811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6369e98811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6369e98811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6369e98811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6369e98811_0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43f8bd1c12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43f8bd1c12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6369e98811_0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6369e98811_0_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Please include tasks/questions here rather than just referring to a worksheet. This will save on photocopying and facilitate sharing with other schools.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Try and build tasks/questions which escalate through Bloom’s Taxonomy. This will help with differentiation.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3e5c105cef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3e5c105cef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3e5c105cef_0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3e5c105cef_0_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3e5c105cef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3e5c105cef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Please include tasks/questions here rather than just referring to a worksheet. This will save on photocopying and facilitate sharing with other schools.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Try and build tasks/questions which escalate through Bloom’s Taxonomy. This will help with differentiation.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650ca3018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650ca3018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3e5c105cef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3e5c105cef_0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6f823362a5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6f823362a5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63a4835e29_0_2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63a4835e29_0_2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63a4835e29_0_2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63a4835e29_0_2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63a4835e29_0_3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63a4835e29_0_3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63a4835e29_0_3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63a4835e29_0_3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63a4835e29_0_4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63a4835e29_0_4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63a4835e2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63a4835e2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63a4835e29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63a4835e29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600"/>
              <a:buFont typeface="Century Gothic"/>
              <a:buNone/>
              <a:defRPr sz="6600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Century Gothic"/>
              <a:buNone/>
              <a:defRPr sz="32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4" name="Google Shape;14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769825" y="4467425"/>
            <a:ext cx="1251325" cy="58925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2"/>
          <p:cNvSpPr txBox="1"/>
          <p:nvPr/>
        </p:nvSpPr>
        <p:spPr>
          <a:xfrm>
            <a:off x="191000" y="4663075"/>
            <a:ext cx="2571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entury Gothic"/>
                <a:ea typeface="Century Gothic"/>
                <a:cs typeface="Century Gothic"/>
                <a:sym typeface="Century Gothic"/>
              </a:rPr>
              <a:t>Science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kill Closure">
  <p:cSld name="BLANK_1_1_1_1_1_1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9" name="Google Shape;59;p11"/>
          <p:cNvSpPr txBox="1"/>
          <p:nvPr/>
        </p:nvSpPr>
        <p:spPr>
          <a:xfrm rot="-5400000">
            <a:off x="-667850" y="2399550"/>
            <a:ext cx="17718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SKILL CLOSURE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0" name="Google Shape;60;p11"/>
          <p:cNvSpPr/>
          <p:nvPr/>
        </p:nvSpPr>
        <p:spPr>
          <a:xfrm>
            <a:off x="45850" y="231925"/>
            <a:ext cx="6680400" cy="423000"/>
          </a:xfrm>
          <a:prstGeom prst="rect">
            <a:avLst/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11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1"/>
          <p:cNvSpPr txBox="1">
            <a:spLocks noGrp="1"/>
          </p:cNvSpPr>
          <p:nvPr>
            <p:ph type="body" idx="2"/>
          </p:nvPr>
        </p:nvSpPr>
        <p:spPr>
          <a:xfrm>
            <a:off x="552550" y="767450"/>
            <a:ext cx="6173700" cy="415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dependent Practice">
  <p:cSld name="BLANK_1_1_1_1_1_1_1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5" name="Google Shape;65;p12"/>
          <p:cNvSpPr txBox="1"/>
          <p:nvPr/>
        </p:nvSpPr>
        <p:spPr>
          <a:xfrm rot="-5400000">
            <a:off x="-1128800" y="2670800"/>
            <a:ext cx="26937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INDEPENDENT PRACTICE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6" name="Google Shape;66;p12"/>
          <p:cNvSpPr/>
          <p:nvPr/>
        </p:nvSpPr>
        <p:spPr>
          <a:xfrm>
            <a:off x="45850" y="231925"/>
            <a:ext cx="6680400" cy="423000"/>
          </a:xfrm>
          <a:prstGeom prst="rect">
            <a:avLst/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12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2"/>
          <p:cNvSpPr txBox="1">
            <a:spLocks noGrp="1"/>
          </p:cNvSpPr>
          <p:nvPr>
            <p:ph type="body" idx="2"/>
          </p:nvPr>
        </p:nvSpPr>
        <p:spPr>
          <a:xfrm>
            <a:off x="552550" y="1937350"/>
            <a:ext cx="6173700" cy="298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600"/>
              <a:buFont typeface="Century Gothic"/>
              <a:buNone/>
              <a:defRPr sz="6600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76" name="Google Shape;76;p1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Century Gothic"/>
              <a:buNone/>
              <a:defRPr sz="32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77" name="Google Shape;77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78" name="Google Shape;78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769825" y="4467425"/>
            <a:ext cx="1251325" cy="589250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4"/>
          <p:cNvSpPr txBox="1"/>
          <p:nvPr/>
        </p:nvSpPr>
        <p:spPr>
          <a:xfrm>
            <a:off x="191000" y="4663075"/>
            <a:ext cx="2571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Science</a:t>
            </a:r>
            <a:endParaRPr sz="14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ompt Boxes">
  <p:cSld name="CUSTOM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 txBox="1"/>
          <p:nvPr/>
        </p:nvSpPr>
        <p:spPr>
          <a:xfrm rot="-5400000">
            <a:off x="-636425" y="2399550"/>
            <a:ext cx="17226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0" i="0" u="none" strike="noStrike" cap="none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PROMPT BOXES</a:t>
            </a:r>
            <a:endParaRPr sz="1600" b="0" i="0" u="none" strike="noStrike" cap="none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2" name="Google Shape;82;p15"/>
          <p:cNvSpPr txBox="1">
            <a:spLocks noGrp="1"/>
          </p:cNvSpPr>
          <p:nvPr>
            <p:ph type="body" idx="1"/>
          </p:nvPr>
        </p:nvSpPr>
        <p:spPr>
          <a:xfrm>
            <a:off x="586550" y="547850"/>
            <a:ext cx="7986000" cy="26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aily Review" type="blank">
  <p:cSld name="BLANK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5" name="Google Shape;85;p16"/>
          <p:cNvSpPr txBox="1"/>
          <p:nvPr/>
        </p:nvSpPr>
        <p:spPr>
          <a:xfrm rot="-5400000">
            <a:off x="-569675" y="2399550"/>
            <a:ext cx="15891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0" i="0" u="none" strike="noStrike" cap="none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DAILY REVIEW</a:t>
            </a:r>
            <a:endParaRPr sz="1600" b="0" i="0" u="none" strike="noStrike" cap="none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6" name="Google Shape;86;p16"/>
          <p:cNvSpPr txBox="1">
            <a:spLocks noGrp="1"/>
          </p:cNvSpPr>
          <p:nvPr>
            <p:ph type="body" idx="1"/>
          </p:nvPr>
        </p:nvSpPr>
        <p:spPr>
          <a:xfrm>
            <a:off x="709450" y="566200"/>
            <a:ext cx="5123100" cy="40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arning Objective and Success Criteria">
  <p:cSld name="BLANK_1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9" name="Google Shape;89;p17"/>
          <p:cNvSpPr txBox="1"/>
          <p:nvPr/>
        </p:nvSpPr>
        <p:spPr>
          <a:xfrm rot="-5400000">
            <a:off x="-929500" y="1209150"/>
            <a:ext cx="22989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0" i="0" u="none" strike="noStrike" cap="none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LEARNING OBJECTIVE</a:t>
            </a:r>
            <a:endParaRPr sz="1600" b="0" i="0" u="none" strike="noStrike" cap="none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0" name="Google Shape;90;p17"/>
          <p:cNvSpPr/>
          <p:nvPr/>
        </p:nvSpPr>
        <p:spPr>
          <a:xfrm>
            <a:off x="395650" y="231900"/>
            <a:ext cx="6419100" cy="2305800"/>
          </a:xfrm>
          <a:prstGeom prst="homePlate">
            <a:avLst>
              <a:gd name="adj" fmla="val 50000"/>
            </a:avLst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17"/>
          <p:cNvSpPr txBox="1">
            <a:spLocks noGrp="1"/>
          </p:cNvSpPr>
          <p:nvPr>
            <p:ph type="title"/>
          </p:nvPr>
        </p:nvSpPr>
        <p:spPr>
          <a:xfrm>
            <a:off x="532075" y="477525"/>
            <a:ext cx="5061600" cy="18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7"/>
          <p:cNvSpPr txBox="1"/>
          <p:nvPr/>
        </p:nvSpPr>
        <p:spPr>
          <a:xfrm rot="-5400000">
            <a:off x="-790750" y="3730950"/>
            <a:ext cx="20214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0" i="0" u="none" strike="noStrike" cap="none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SUCCESS CRITERIA</a:t>
            </a:r>
            <a:endParaRPr sz="1600" b="0" i="0" u="none" strike="noStrike" cap="none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3" name="Google Shape;93;p17"/>
          <p:cNvSpPr txBox="1">
            <a:spLocks noGrp="1"/>
          </p:cNvSpPr>
          <p:nvPr>
            <p:ph type="body" idx="1"/>
          </p:nvPr>
        </p:nvSpPr>
        <p:spPr>
          <a:xfrm>
            <a:off x="497975" y="2892375"/>
            <a:ext cx="5198100" cy="20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ctivate Prior Knowledge">
  <p:cSld name="BLANK_1_1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6" name="Google Shape;96;p18"/>
          <p:cNvSpPr txBox="1"/>
          <p:nvPr/>
        </p:nvSpPr>
        <p:spPr>
          <a:xfrm rot="-5400000">
            <a:off x="-1398650" y="2399550"/>
            <a:ext cx="32334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0" i="0" u="none" strike="noStrike" cap="none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ACTIVATE PRIOR KNOWLEDGE</a:t>
            </a:r>
            <a:endParaRPr sz="1600" b="0" i="0" u="none" strike="noStrike" cap="none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7" name="Google Shape;97;p18"/>
          <p:cNvSpPr/>
          <p:nvPr/>
        </p:nvSpPr>
        <p:spPr>
          <a:xfrm>
            <a:off x="45850" y="231925"/>
            <a:ext cx="6680400" cy="423000"/>
          </a:xfrm>
          <a:prstGeom prst="rect">
            <a:avLst/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18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8"/>
          <p:cNvSpPr txBox="1">
            <a:spLocks noGrp="1"/>
          </p:cNvSpPr>
          <p:nvPr>
            <p:ph type="body" idx="2"/>
          </p:nvPr>
        </p:nvSpPr>
        <p:spPr>
          <a:xfrm>
            <a:off x="552550" y="852700"/>
            <a:ext cx="6173700" cy="40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cept Development">
  <p:cSld name="BLANK_1_1_1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2" name="Google Shape;102;p19"/>
          <p:cNvSpPr txBox="1"/>
          <p:nvPr/>
        </p:nvSpPr>
        <p:spPr>
          <a:xfrm rot="-5400000">
            <a:off x="-1139375" y="2399550"/>
            <a:ext cx="27285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0" i="0" u="none" strike="noStrike" cap="none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CONCEPT DEVELOPMENT</a:t>
            </a:r>
            <a:endParaRPr sz="1600" b="0" i="0" u="none" strike="noStrike" cap="none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3" name="Google Shape;103;p19"/>
          <p:cNvSpPr/>
          <p:nvPr/>
        </p:nvSpPr>
        <p:spPr>
          <a:xfrm>
            <a:off x="45850" y="231925"/>
            <a:ext cx="6680400" cy="423000"/>
          </a:xfrm>
          <a:prstGeom prst="rect">
            <a:avLst/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19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9"/>
          <p:cNvSpPr txBox="1">
            <a:spLocks noGrp="1"/>
          </p:cNvSpPr>
          <p:nvPr>
            <p:ph type="body" idx="2"/>
          </p:nvPr>
        </p:nvSpPr>
        <p:spPr>
          <a:xfrm>
            <a:off x="552550" y="852700"/>
            <a:ext cx="6173700" cy="40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kill Development/Guided Practice">
  <p:cSld name="BLANK_1_1_1_1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8" name="Google Shape;108;p20"/>
          <p:cNvSpPr txBox="1"/>
          <p:nvPr/>
        </p:nvSpPr>
        <p:spPr>
          <a:xfrm rot="-5400000">
            <a:off x="-1790900" y="2604200"/>
            <a:ext cx="40179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0" i="0" u="none" strike="noStrike" cap="none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SKILL DEVELOPMENT/GUIDED PRACTICE</a:t>
            </a:r>
            <a:endParaRPr sz="1600" b="0" i="0" u="none" strike="noStrike" cap="none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9" name="Google Shape;109;p20"/>
          <p:cNvSpPr/>
          <p:nvPr/>
        </p:nvSpPr>
        <p:spPr>
          <a:xfrm>
            <a:off x="45850" y="231925"/>
            <a:ext cx="6680400" cy="423000"/>
          </a:xfrm>
          <a:prstGeom prst="rect">
            <a:avLst/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20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0"/>
          <p:cNvSpPr txBox="1">
            <a:spLocks noGrp="1"/>
          </p:cNvSpPr>
          <p:nvPr>
            <p:ph type="body" idx="2"/>
          </p:nvPr>
        </p:nvSpPr>
        <p:spPr>
          <a:xfrm>
            <a:off x="552550" y="1807725"/>
            <a:ext cx="6173700" cy="311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levance">
  <p:cSld name="BLANK_1_1_1_1_1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14" name="Google Shape;114;p21"/>
          <p:cNvSpPr txBox="1"/>
          <p:nvPr/>
        </p:nvSpPr>
        <p:spPr>
          <a:xfrm rot="-5400000">
            <a:off x="-489650" y="2399550"/>
            <a:ext cx="14154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0" i="0" u="none" strike="noStrike" cap="none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RELEVANCE</a:t>
            </a:r>
            <a:endParaRPr sz="1600" b="0" i="0" u="none" strike="noStrike" cap="none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5" name="Google Shape;115;p21"/>
          <p:cNvSpPr/>
          <p:nvPr/>
        </p:nvSpPr>
        <p:spPr>
          <a:xfrm>
            <a:off x="45850" y="231925"/>
            <a:ext cx="6680400" cy="423000"/>
          </a:xfrm>
          <a:prstGeom prst="rect">
            <a:avLst/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21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1"/>
          <p:cNvSpPr txBox="1">
            <a:spLocks noGrp="1"/>
          </p:cNvSpPr>
          <p:nvPr>
            <p:ph type="body" idx="2"/>
          </p:nvPr>
        </p:nvSpPr>
        <p:spPr>
          <a:xfrm>
            <a:off x="552550" y="767450"/>
            <a:ext cx="6173700" cy="41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 Now">
  <p:cSld name="CUSTOM_1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>
            <a:spLocks noGrp="1"/>
          </p:cNvSpPr>
          <p:nvPr>
            <p:ph type="body" idx="1"/>
          </p:nvPr>
        </p:nvSpPr>
        <p:spPr>
          <a:xfrm>
            <a:off x="709450" y="566200"/>
            <a:ext cx="5123100" cy="40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/>
          <p:nvPr/>
        </p:nvSpPr>
        <p:spPr>
          <a:xfrm rot="-5400000">
            <a:off x="-352325" y="2399550"/>
            <a:ext cx="11544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DO NOW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kill Closure">
  <p:cSld name="BLANK_1_1_1_1_1_1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20" name="Google Shape;120;p22"/>
          <p:cNvSpPr txBox="1"/>
          <p:nvPr/>
        </p:nvSpPr>
        <p:spPr>
          <a:xfrm rot="-5400000">
            <a:off x="-667850" y="2399550"/>
            <a:ext cx="17718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0" i="0" u="none" strike="noStrike" cap="none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SKILL CLOSURE</a:t>
            </a:r>
            <a:endParaRPr sz="1600" b="0" i="0" u="none" strike="noStrike" cap="none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1" name="Google Shape;121;p22"/>
          <p:cNvSpPr/>
          <p:nvPr/>
        </p:nvSpPr>
        <p:spPr>
          <a:xfrm>
            <a:off x="45850" y="231925"/>
            <a:ext cx="6680400" cy="423000"/>
          </a:xfrm>
          <a:prstGeom prst="rect">
            <a:avLst/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22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2"/>
          <p:cNvSpPr txBox="1">
            <a:spLocks noGrp="1"/>
          </p:cNvSpPr>
          <p:nvPr>
            <p:ph type="body" idx="2"/>
          </p:nvPr>
        </p:nvSpPr>
        <p:spPr>
          <a:xfrm>
            <a:off x="552550" y="767450"/>
            <a:ext cx="6173700" cy="41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dependent Practice">
  <p:cSld name="BLANK_1_1_1_1_1_1_1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26" name="Google Shape;126;p23"/>
          <p:cNvSpPr txBox="1"/>
          <p:nvPr/>
        </p:nvSpPr>
        <p:spPr>
          <a:xfrm rot="-5400000">
            <a:off x="-1128800" y="2670800"/>
            <a:ext cx="26937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0" i="0" u="none" strike="noStrike" cap="none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INDEPENDENT PRACTICE</a:t>
            </a:r>
            <a:endParaRPr sz="1600" b="0" i="0" u="none" strike="noStrike" cap="none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7" name="Google Shape;127;p23"/>
          <p:cNvSpPr/>
          <p:nvPr/>
        </p:nvSpPr>
        <p:spPr>
          <a:xfrm>
            <a:off x="45850" y="231925"/>
            <a:ext cx="6680400" cy="423000"/>
          </a:xfrm>
          <a:prstGeom prst="rect">
            <a:avLst/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23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23"/>
          <p:cNvSpPr txBox="1">
            <a:spLocks noGrp="1"/>
          </p:cNvSpPr>
          <p:nvPr>
            <p:ph type="body" idx="2"/>
          </p:nvPr>
        </p:nvSpPr>
        <p:spPr>
          <a:xfrm>
            <a:off x="552550" y="1937350"/>
            <a:ext cx="6173700" cy="29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600"/>
              <a:buFont typeface="Century Gothic"/>
              <a:buNone/>
              <a:defRPr sz="6600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37" name="Google Shape;137;p2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Century Gothic"/>
              <a:buNone/>
              <a:defRPr sz="32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38" name="Google Shape;138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39" name="Google Shape;139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769825" y="4467425"/>
            <a:ext cx="1251325" cy="58925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5"/>
          <p:cNvSpPr txBox="1"/>
          <p:nvPr/>
        </p:nvSpPr>
        <p:spPr>
          <a:xfrm>
            <a:off x="191000" y="4663075"/>
            <a:ext cx="2571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entury Gothic"/>
                <a:ea typeface="Century Gothic"/>
                <a:cs typeface="Century Gothic"/>
                <a:sym typeface="Century Gothic"/>
              </a:rPr>
              <a:t>Science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aily Review" type="blank">
  <p:cSld name="BLANK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43" name="Google Shape;143;p26"/>
          <p:cNvSpPr txBox="1"/>
          <p:nvPr/>
        </p:nvSpPr>
        <p:spPr>
          <a:xfrm rot="-5400000">
            <a:off x="-569675" y="2399550"/>
            <a:ext cx="15891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DAILY REVIEW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4" name="Google Shape;144;p26"/>
          <p:cNvSpPr txBox="1">
            <a:spLocks noGrp="1"/>
          </p:cNvSpPr>
          <p:nvPr>
            <p:ph type="body" idx="1"/>
          </p:nvPr>
        </p:nvSpPr>
        <p:spPr>
          <a:xfrm>
            <a:off x="709450" y="566200"/>
            <a:ext cx="5123100" cy="40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arning Objective and Success Criteria">
  <p:cSld name="BLANK_1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47" name="Google Shape;147;p27"/>
          <p:cNvSpPr txBox="1"/>
          <p:nvPr/>
        </p:nvSpPr>
        <p:spPr>
          <a:xfrm rot="-5400000">
            <a:off x="-929500" y="1209150"/>
            <a:ext cx="22989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LEARNING OBJECTIVE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8" name="Google Shape;148;p27"/>
          <p:cNvSpPr/>
          <p:nvPr/>
        </p:nvSpPr>
        <p:spPr>
          <a:xfrm>
            <a:off x="395650" y="231900"/>
            <a:ext cx="6419100" cy="2305800"/>
          </a:xfrm>
          <a:prstGeom prst="homePlate">
            <a:avLst>
              <a:gd name="adj" fmla="val 50000"/>
            </a:avLst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27"/>
          <p:cNvSpPr txBox="1">
            <a:spLocks noGrp="1"/>
          </p:cNvSpPr>
          <p:nvPr>
            <p:ph type="title"/>
          </p:nvPr>
        </p:nvSpPr>
        <p:spPr>
          <a:xfrm>
            <a:off x="532075" y="477525"/>
            <a:ext cx="5061600" cy="18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27"/>
          <p:cNvSpPr txBox="1"/>
          <p:nvPr/>
        </p:nvSpPr>
        <p:spPr>
          <a:xfrm rot="-5400000">
            <a:off x="-790750" y="3730950"/>
            <a:ext cx="20214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SUCCESS CRITERIA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51" name="Google Shape;151;p27"/>
          <p:cNvSpPr txBox="1">
            <a:spLocks noGrp="1"/>
          </p:cNvSpPr>
          <p:nvPr>
            <p:ph type="body" idx="1"/>
          </p:nvPr>
        </p:nvSpPr>
        <p:spPr>
          <a:xfrm>
            <a:off x="497975" y="2892375"/>
            <a:ext cx="5198100" cy="20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ctivate Prior Knowledge">
  <p:cSld name="BLANK_1_1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4" name="Google Shape;154;p28"/>
          <p:cNvSpPr txBox="1"/>
          <p:nvPr/>
        </p:nvSpPr>
        <p:spPr>
          <a:xfrm rot="-5400000">
            <a:off x="-1398650" y="2399550"/>
            <a:ext cx="32334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ACTIVATE PRIOR KNOWLEDGE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55" name="Google Shape;155;p28"/>
          <p:cNvSpPr/>
          <p:nvPr/>
        </p:nvSpPr>
        <p:spPr>
          <a:xfrm>
            <a:off x="45850" y="231925"/>
            <a:ext cx="6680400" cy="423000"/>
          </a:xfrm>
          <a:prstGeom prst="rect">
            <a:avLst/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28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28"/>
          <p:cNvSpPr txBox="1">
            <a:spLocks noGrp="1"/>
          </p:cNvSpPr>
          <p:nvPr>
            <p:ph type="body" idx="2"/>
          </p:nvPr>
        </p:nvSpPr>
        <p:spPr>
          <a:xfrm>
            <a:off x="552550" y="852700"/>
            <a:ext cx="6173700" cy="40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cept Development">
  <p:cSld name="BLANK_1_1_1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60" name="Google Shape;160;p29"/>
          <p:cNvSpPr txBox="1"/>
          <p:nvPr/>
        </p:nvSpPr>
        <p:spPr>
          <a:xfrm rot="-5400000">
            <a:off x="-1139375" y="2399550"/>
            <a:ext cx="27285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CONCEPT DEVELOPMENT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1" name="Google Shape;161;p29"/>
          <p:cNvSpPr/>
          <p:nvPr/>
        </p:nvSpPr>
        <p:spPr>
          <a:xfrm>
            <a:off x="45850" y="231925"/>
            <a:ext cx="6680400" cy="423000"/>
          </a:xfrm>
          <a:prstGeom prst="rect">
            <a:avLst/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29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29"/>
          <p:cNvSpPr txBox="1">
            <a:spLocks noGrp="1"/>
          </p:cNvSpPr>
          <p:nvPr>
            <p:ph type="body" idx="2"/>
          </p:nvPr>
        </p:nvSpPr>
        <p:spPr>
          <a:xfrm>
            <a:off x="552550" y="852700"/>
            <a:ext cx="6173700" cy="40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kill Development/Guided Practice">
  <p:cSld name="BLANK_1_1_1_1"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66" name="Google Shape;166;p30"/>
          <p:cNvSpPr txBox="1"/>
          <p:nvPr/>
        </p:nvSpPr>
        <p:spPr>
          <a:xfrm rot="-5400000">
            <a:off x="-1790900" y="2604200"/>
            <a:ext cx="40179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SKILL DEVELOPMENT/GUIDED PRACTICE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7" name="Google Shape;167;p30"/>
          <p:cNvSpPr/>
          <p:nvPr/>
        </p:nvSpPr>
        <p:spPr>
          <a:xfrm>
            <a:off x="45850" y="231925"/>
            <a:ext cx="6680400" cy="423000"/>
          </a:xfrm>
          <a:prstGeom prst="rect">
            <a:avLst/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30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30"/>
          <p:cNvSpPr txBox="1">
            <a:spLocks noGrp="1"/>
          </p:cNvSpPr>
          <p:nvPr>
            <p:ph type="body" idx="2"/>
          </p:nvPr>
        </p:nvSpPr>
        <p:spPr>
          <a:xfrm>
            <a:off x="552550" y="1807725"/>
            <a:ext cx="6173700" cy="31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levance">
  <p:cSld name="BLANK_1_1_1_1_1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2" name="Google Shape;172;p31"/>
          <p:cNvSpPr txBox="1"/>
          <p:nvPr/>
        </p:nvSpPr>
        <p:spPr>
          <a:xfrm rot="-5400000">
            <a:off x="-489650" y="2399550"/>
            <a:ext cx="14154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RELEVANCE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3" name="Google Shape;173;p31"/>
          <p:cNvSpPr/>
          <p:nvPr/>
        </p:nvSpPr>
        <p:spPr>
          <a:xfrm>
            <a:off x="45850" y="231925"/>
            <a:ext cx="6680400" cy="423000"/>
          </a:xfrm>
          <a:prstGeom prst="rect">
            <a:avLst/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31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31"/>
          <p:cNvSpPr txBox="1">
            <a:spLocks noGrp="1"/>
          </p:cNvSpPr>
          <p:nvPr>
            <p:ph type="body" idx="2"/>
          </p:nvPr>
        </p:nvSpPr>
        <p:spPr>
          <a:xfrm>
            <a:off x="552550" y="767450"/>
            <a:ext cx="6173700" cy="415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kill Closure">
  <p:cSld name="BLANK_1_1_1_1_1_1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8" name="Google Shape;178;p32"/>
          <p:cNvSpPr txBox="1"/>
          <p:nvPr/>
        </p:nvSpPr>
        <p:spPr>
          <a:xfrm rot="-5400000">
            <a:off x="-667850" y="2399550"/>
            <a:ext cx="17718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SKILL CLOSURE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9" name="Google Shape;179;p32"/>
          <p:cNvSpPr/>
          <p:nvPr/>
        </p:nvSpPr>
        <p:spPr>
          <a:xfrm>
            <a:off x="45850" y="231925"/>
            <a:ext cx="6680400" cy="423000"/>
          </a:xfrm>
          <a:prstGeom prst="rect">
            <a:avLst/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32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p32"/>
          <p:cNvSpPr txBox="1">
            <a:spLocks noGrp="1"/>
          </p:cNvSpPr>
          <p:nvPr>
            <p:ph type="body" idx="2"/>
          </p:nvPr>
        </p:nvSpPr>
        <p:spPr>
          <a:xfrm>
            <a:off x="552550" y="767450"/>
            <a:ext cx="6173700" cy="415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ompt Boxes">
  <p:cSld name="CUSTOM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/>
          <p:nvPr/>
        </p:nvSpPr>
        <p:spPr>
          <a:xfrm rot="-5400000">
            <a:off x="-636425" y="2399550"/>
            <a:ext cx="17226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PROMPT BOXES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586550" y="547850"/>
            <a:ext cx="7986000" cy="266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dependent Practice">
  <p:cSld name="BLANK_1_1_1_1_1_1_1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84" name="Google Shape;184;p33"/>
          <p:cNvSpPr txBox="1"/>
          <p:nvPr/>
        </p:nvSpPr>
        <p:spPr>
          <a:xfrm rot="-5400000">
            <a:off x="-1128800" y="2670800"/>
            <a:ext cx="26937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INDEPENDENT PRACTICE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5" name="Google Shape;185;p33"/>
          <p:cNvSpPr/>
          <p:nvPr/>
        </p:nvSpPr>
        <p:spPr>
          <a:xfrm>
            <a:off x="45850" y="231925"/>
            <a:ext cx="6680400" cy="423000"/>
          </a:xfrm>
          <a:prstGeom prst="rect">
            <a:avLst/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33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33"/>
          <p:cNvSpPr txBox="1">
            <a:spLocks noGrp="1"/>
          </p:cNvSpPr>
          <p:nvPr>
            <p:ph type="body" idx="2"/>
          </p:nvPr>
        </p:nvSpPr>
        <p:spPr>
          <a:xfrm>
            <a:off x="552550" y="1937350"/>
            <a:ext cx="6173700" cy="298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4445B-E908-9247-89DF-B9A22F3E53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15036B-D8FE-4D4A-B251-185CFFA734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19AE15-D0D9-1147-B046-A174F8818D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65976-690C-7D4A-9F2A-83F46F0D6ABD}" type="datetimeFigureOut">
              <a:rPr lang="en-US" smtClean="0"/>
              <a:t>7/22/2020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2BACA6-92E4-5049-AFB9-BFCEC89B87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69789D-CCCF-9548-8F86-BABC279B0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4BFC81-C21B-D749-AD88-1C4FC796A6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85789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DD4680-2ED8-744D-AEF8-2E0CB413B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BD6045-BBA5-4744-B2E2-FCE5F53926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B1DE41-FC98-3F49-887E-6BD854F482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65976-690C-7D4A-9F2A-83F46F0D6ABD}" type="datetimeFigureOut">
              <a:rPr lang="en-US" smtClean="0"/>
              <a:t>7/22/2020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3A9855-AC69-E14D-9C28-ECB5F61EE0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BFD445-050B-9D4C-820C-962D180B6C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4BFC81-C21B-D749-AD88-1C4FC796A6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940018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1829A-9EC6-6248-BA57-342635366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945637-5EEA-C741-8904-5BF54A82FF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B101B2-A83C-DC43-AB5A-627A7A7058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65976-690C-7D4A-9F2A-83F46F0D6ABD}" type="datetimeFigureOut">
              <a:rPr lang="en-US" smtClean="0"/>
              <a:t>7/22/2020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739CB5-F2A5-B54B-A31F-196AC11EC0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6D9084-28D0-DB4C-9188-0F52D1CC8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4BFC81-C21B-D749-AD88-1C4FC796A6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06534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874968-56A0-0A40-B010-724F1C90C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E8F747-5D04-9748-B638-353902AD43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03BFCA-5C44-3E49-880E-FEECE6F68C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E75B58-C02C-DC4E-8A43-9E86A0A830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65976-690C-7D4A-9F2A-83F46F0D6ABD}" type="datetimeFigureOut">
              <a:rPr lang="en-US" smtClean="0"/>
              <a:t>7/22/2020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B3EA56-C311-FA4E-88BF-20CBA2F0F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4515EE-24DF-114B-84B9-53A9ACB58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4BFC81-C21B-D749-AD88-1C4FC796A6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74527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57416-708F-414A-84CE-B8AE1F43D1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E4B2B6-CFA9-8840-B4BC-C7C12D482C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EDD3CE-AA29-FE41-9703-7DD55119EA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D48BBD4-6B33-D841-82FA-8E9C99B603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1F750FF-14B4-464E-A009-F2367650CA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2DFFE6E-7869-4549-86FC-408BA2B356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65976-690C-7D4A-9F2A-83F46F0D6ABD}" type="datetimeFigureOut">
              <a:rPr lang="en-US" smtClean="0"/>
              <a:t>7/22/2020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F64F3EE-030C-2045-B30B-6ABE4A6212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3DBC18B-40E7-854B-8EB0-E0956DF5D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4BFC81-C21B-D749-AD88-1C4FC796A6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93753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CFAB80-1F4D-1A49-9116-65385B497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489ACA4-BC37-CE47-8206-2ED66E9082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65976-690C-7D4A-9F2A-83F46F0D6ABD}" type="datetimeFigureOut">
              <a:rPr lang="en-US" smtClean="0"/>
              <a:t>7/22/2020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4A3E4A-A2C3-3544-818E-6D58295EF1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09D70D-AB2A-7845-8578-A0D8928CDE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4BFC81-C21B-D749-AD88-1C4FC796A6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73368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C58F263-669A-494B-AEB8-79EC83B537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65976-690C-7D4A-9F2A-83F46F0D6ABD}" type="datetimeFigureOut">
              <a:rPr lang="en-US" smtClean="0"/>
              <a:t>7/22/2020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B3EC018-CB0E-C940-895D-6E3BB075F9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4405B2-03D2-E441-AA78-92826FDCD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4BFC81-C21B-D749-AD88-1C4FC796A6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534986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CF1173-6366-EE4B-B3F5-1F2EE9FE43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1072D-87BB-A348-A1EC-B826232F2A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E990B6-ACEB-3A49-828C-C03811E047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6EF160-38DD-7644-932A-0F8806EDE0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65976-690C-7D4A-9F2A-83F46F0D6ABD}" type="datetimeFigureOut">
              <a:rPr lang="en-US" smtClean="0"/>
              <a:t>7/22/2020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0100F3-8380-D043-B082-2EFD77170E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A3F436-D432-8541-BE6F-7D6D7617B7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4BFC81-C21B-D749-AD88-1C4FC796A6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32465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CA8349-2A83-5141-8147-E7EAF38804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ABCE227-B0E8-564C-BA01-3CBAF27DD1D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DF333C-9900-A748-B7CB-578BBD1EB3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C063CF-61C6-DD4A-BB94-3E1E7D04E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65976-690C-7D4A-9F2A-83F46F0D6ABD}" type="datetimeFigureOut">
              <a:rPr lang="en-US" smtClean="0"/>
              <a:t>7/22/2020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5C8A22-546D-BE4A-970D-EC952E57B6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4803B7-C5AE-5A49-8A59-EC5D637634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4BFC81-C21B-D749-AD88-1C4FC796A6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8829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aily Review" type="blank">
  <p:cSld name="BLANK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4" name="Google Shape;24;p5"/>
          <p:cNvSpPr txBox="1"/>
          <p:nvPr/>
        </p:nvSpPr>
        <p:spPr>
          <a:xfrm rot="-5400000">
            <a:off x="-569675" y="2399550"/>
            <a:ext cx="15891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DAILY REVIEW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709450" y="566200"/>
            <a:ext cx="5123100" cy="40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40F9F7-DFB6-BB46-B03B-D8459917E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A9F5FF-8664-904F-A1CB-6827CCA72B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CC4DCE-AA83-0947-B481-FE53E71F75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65976-690C-7D4A-9F2A-83F46F0D6ABD}" type="datetimeFigureOut">
              <a:rPr lang="en-US" smtClean="0"/>
              <a:t>7/22/2020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511422-54FA-0F47-B0A7-4AA53D9CF9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8918-3DCB-7445-90FA-DCE41D628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4BFC81-C21B-D749-AD88-1C4FC796A6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44796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6714F57-629F-0F40-A458-D80EE7DD12D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25B2AF-45DD-AA45-9440-ED2D0F6343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2DB8AE-B5D3-164A-9B8A-3CFB5D99B6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65976-690C-7D4A-9F2A-83F46F0D6ABD}" type="datetimeFigureOut">
              <a:rPr lang="en-US" smtClean="0"/>
              <a:t>7/22/2020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1F24E0-1CE6-2F41-803D-7E5591974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5C26CA-AD84-5B4E-BEB5-78D6E41F0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4BFC81-C21B-D749-AD88-1C4FC796A6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2961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arning Objective and Success Criteria">
  <p:cSld name="BLANK_1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8" name="Google Shape;28;p6"/>
          <p:cNvSpPr txBox="1"/>
          <p:nvPr/>
        </p:nvSpPr>
        <p:spPr>
          <a:xfrm rot="-5400000">
            <a:off x="-929500" y="1209150"/>
            <a:ext cx="22989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LEARNING OBJECTIVE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" name="Google Shape;29;p6"/>
          <p:cNvSpPr/>
          <p:nvPr/>
        </p:nvSpPr>
        <p:spPr>
          <a:xfrm>
            <a:off x="395650" y="231900"/>
            <a:ext cx="6419100" cy="2305800"/>
          </a:xfrm>
          <a:prstGeom prst="homePlate">
            <a:avLst>
              <a:gd name="adj" fmla="val 50000"/>
            </a:avLst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532075" y="477525"/>
            <a:ext cx="5061600" cy="18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6"/>
          <p:cNvSpPr txBox="1"/>
          <p:nvPr/>
        </p:nvSpPr>
        <p:spPr>
          <a:xfrm rot="-5400000">
            <a:off x="-790750" y="3730950"/>
            <a:ext cx="20214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SUCCESS CRITERIA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" name="Google Shape;32;p6"/>
          <p:cNvSpPr txBox="1">
            <a:spLocks noGrp="1"/>
          </p:cNvSpPr>
          <p:nvPr>
            <p:ph type="body" idx="1"/>
          </p:nvPr>
        </p:nvSpPr>
        <p:spPr>
          <a:xfrm>
            <a:off x="497975" y="2892375"/>
            <a:ext cx="5198100" cy="20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ctivate Prior Knowledge">
  <p:cSld name="BLANK_1_1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5" name="Google Shape;35;p7"/>
          <p:cNvSpPr txBox="1"/>
          <p:nvPr/>
        </p:nvSpPr>
        <p:spPr>
          <a:xfrm rot="-5400000">
            <a:off x="-1398650" y="2399550"/>
            <a:ext cx="32334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ACTIVATE PRIOR KNOWLEDGE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6" name="Google Shape;36;p7"/>
          <p:cNvSpPr/>
          <p:nvPr/>
        </p:nvSpPr>
        <p:spPr>
          <a:xfrm>
            <a:off x="45850" y="231925"/>
            <a:ext cx="6680400" cy="423000"/>
          </a:xfrm>
          <a:prstGeom prst="rect">
            <a:avLst/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body" idx="2"/>
          </p:nvPr>
        </p:nvSpPr>
        <p:spPr>
          <a:xfrm>
            <a:off x="552550" y="852700"/>
            <a:ext cx="6173700" cy="40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cept Development">
  <p:cSld name="BLANK_1_1_1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1" name="Google Shape;41;p8"/>
          <p:cNvSpPr txBox="1"/>
          <p:nvPr/>
        </p:nvSpPr>
        <p:spPr>
          <a:xfrm rot="-5400000">
            <a:off x="-1139375" y="2399550"/>
            <a:ext cx="27285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CONCEPT DEVELOPMENT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2" name="Google Shape;42;p8"/>
          <p:cNvSpPr/>
          <p:nvPr/>
        </p:nvSpPr>
        <p:spPr>
          <a:xfrm>
            <a:off x="45850" y="231925"/>
            <a:ext cx="6680400" cy="423000"/>
          </a:xfrm>
          <a:prstGeom prst="rect">
            <a:avLst/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8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body" idx="2"/>
          </p:nvPr>
        </p:nvSpPr>
        <p:spPr>
          <a:xfrm>
            <a:off x="552550" y="852700"/>
            <a:ext cx="6173700" cy="40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kill Development/Guided Practice">
  <p:cSld name="BLANK_1_1_1_1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7" name="Google Shape;47;p9"/>
          <p:cNvSpPr txBox="1"/>
          <p:nvPr/>
        </p:nvSpPr>
        <p:spPr>
          <a:xfrm rot="-5400000">
            <a:off x="-1790900" y="2604200"/>
            <a:ext cx="40179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SKILL DEVELOPMENT/GUIDED PRACTICE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8" name="Google Shape;48;p9"/>
          <p:cNvSpPr/>
          <p:nvPr/>
        </p:nvSpPr>
        <p:spPr>
          <a:xfrm>
            <a:off x="45850" y="231925"/>
            <a:ext cx="6680400" cy="423000"/>
          </a:xfrm>
          <a:prstGeom prst="rect">
            <a:avLst/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body" idx="2"/>
          </p:nvPr>
        </p:nvSpPr>
        <p:spPr>
          <a:xfrm>
            <a:off x="552550" y="1807725"/>
            <a:ext cx="6173700" cy="31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levance">
  <p:cSld name="BLANK_1_1_1_1_1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3" name="Google Shape;53;p10"/>
          <p:cNvSpPr txBox="1"/>
          <p:nvPr/>
        </p:nvSpPr>
        <p:spPr>
          <a:xfrm rot="-5400000">
            <a:off x="-489650" y="2399550"/>
            <a:ext cx="14154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RELEVANCE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4" name="Google Shape;54;p10"/>
          <p:cNvSpPr/>
          <p:nvPr/>
        </p:nvSpPr>
        <p:spPr>
          <a:xfrm>
            <a:off x="45850" y="231925"/>
            <a:ext cx="6680400" cy="423000"/>
          </a:xfrm>
          <a:prstGeom prst="rect">
            <a:avLst/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0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0"/>
          <p:cNvSpPr txBox="1">
            <a:spLocks noGrp="1"/>
          </p:cNvSpPr>
          <p:nvPr>
            <p:ph type="body" idx="2"/>
          </p:nvPr>
        </p:nvSpPr>
        <p:spPr>
          <a:xfrm>
            <a:off x="552550" y="767450"/>
            <a:ext cx="6173700" cy="415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6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3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7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41.xml"/><Relationship Id="rId5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40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47750" y="34100"/>
            <a:ext cx="9063300" cy="5075400"/>
          </a:xfrm>
          <a:prstGeom prst="roundRect">
            <a:avLst>
              <a:gd name="adj" fmla="val 3214"/>
            </a:avLst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Century Gothic"/>
              <a:buNone/>
              <a:defRPr sz="2800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Century Gothic"/>
              <a:buNone/>
              <a:defRPr sz="2800"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Century Gothic"/>
              <a:buNone/>
              <a:defRPr sz="2800"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Century Gothic"/>
              <a:buNone/>
              <a:defRPr sz="2800"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Century Gothic"/>
              <a:buNone/>
              <a:defRPr sz="2800"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Century Gothic"/>
              <a:buNone/>
              <a:defRPr sz="2800"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Century Gothic"/>
              <a:buNone/>
              <a:defRPr sz="2800"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Century Gothic"/>
              <a:buNone/>
              <a:defRPr sz="2800"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Century Gothic"/>
              <a:buNone/>
              <a:defRPr sz="2800"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Char char="●"/>
              <a:defRPr sz="1800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Century Gothic"/>
              <a:buChar char="○"/>
              <a:defRPr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Century Gothic"/>
              <a:buChar char="■"/>
              <a:defRPr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Century Gothic"/>
              <a:buChar char="●"/>
              <a:defRPr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Century Gothic"/>
              <a:buChar char="○"/>
              <a:defRPr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Century Gothic"/>
              <a:buChar char="■"/>
              <a:defRPr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Century Gothic"/>
              <a:buChar char="●"/>
              <a:defRPr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Century Gothic"/>
              <a:buChar char="○"/>
              <a:defRPr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Century Gothic"/>
              <a:buChar char="■"/>
              <a:defRPr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3"/>
          <p:cNvSpPr/>
          <p:nvPr/>
        </p:nvSpPr>
        <p:spPr>
          <a:xfrm>
            <a:off x="47750" y="34100"/>
            <a:ext cx="9063300" cy="5075400"/>
          </a:xfrm>
          <a:prstGeom prst="roundRect">
            <a:avLst>
              <a:gd name="adj" fmla="val 3214"/>
            </a:avLst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 sz="18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 sz="14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 sz="14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 sz="14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 sz="14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 sz="14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 sz="14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 sz="14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 sz="14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32" name="Google Shape;132;p2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33" name="Google Shape;133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34" name="Google Shape;134;p24"/>
          <p:cNvSpPr/>
          <p:nvPr/>
        </p:nvSpPr>
        <p:spPr>
          <a:xfrm>
            <a:off x="47750" y="34100"/>
            <a:ext cx="9063300" cy="5075400"/>
          </a:xfrm>
          <a:prstGeom prst="roundRect">
            <a:avLst>
              <a:gd name="adj" fmla="val 3214"/>
            </a:avLst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CCD7D4B-6DD4-F545-B384-DD703B3F08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52AA10-70D1-FB4C-9B66-6BC97B635C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EFE64C-B23E-E248-92A1-08139EFE1C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F65976-690C-7D4A-9F2A-83F46F0D6ABD}" type="datetimeFigureOut">
              <a:rPr lang="en-US" smtClean="0"/>
              <a:t>7/22/2020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02A457-5538-0346-9DA8-E4749EAD5E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73C149-37D5-7240-8F4E-85A7429EA1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4BFC81-C21B-D749-AD88-1C4FC796A6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6568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1" r:id="rId10"/>
    <p:sldLayoutId id="2147483692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.png"/><Relationship Id="rId11" Type="http://schemas.openxmlformats.org/officeDocument/2006/relationships/image" Target="../media/image6.jpe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.png"/><Relationship Id="rId11" Type="http://schemas.openxmlformats.org/officeDocument/2006/relationships/image" Target="../media/image6.jpe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6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5.jpg"/><Relationship Id="rId5" Type="http://schemas.openxmlformats.org/officeDocument/2006/relationships/image" Target="../media/image24.jpg"/><Relationship Id="rId4" Type="http://schemas.openxmlformats.org/officeDocument/2006/relationships/image" Target="../media/image23.jp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9.png"/><Relationship Id="rId11" Type="http://schemas.openxmlformats.org/officeDocument/2006/relationships/image" Target="../media/image6.jpe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12" Type="http://schemas.openxmlformats.org/officeDocument/2006/relationships/image" Target="../media/image6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Relationship Id="rId9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Layout" Target="../diagrams/layout3.xml"/><Relationship Id="rId7" Type="http://schemas.openxmlformats.org/officeDocument/2006/relationships/image" Target="../media/image2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083927EF-B95C-6546-BEDA-E90A239800DF}"/>
              </a:ext>
            </a:extLst>
          </p:cNvPr>
          <p:cNvGraphicFramePr>
            <a:graphicFrameLocks noGrp="1"/>
          </p:cNvGraphicFramePr>
          <p:nvPr/>
        </p:nvGraphicFramePr>
        <p:xfrm>
          <a:off x="275993" y="539750"/>
          <a:ext cx="8597592" cy="3886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9398">
                  <a:extLst>
                    <a:ext uri="{9D8B030D-6E8A-4147-A177-3AD203B41FA5}">
                      <a16:colId xmlns:a16="http://schemas.microsoft.com/office/drawing/2014/main" val="3299423612"/>
                    </a:ext>
                  </a:extLst>
                </a:gridCol>
                <a:gridCol w="2149398">
                  <a:extLst>
                    <a:ext uri="{9D8B030D-6E8A-4147-A177-3AD203B41FA5}">
                      <a16:colId xmlns:a16="http://schemas.microsoft.com/office/drawing/2014/main" val="4169106365"/>
                    </a:ext>
                  </a:extLst>
                </a:gridCol>
                <a:gridCol w="2149398">
                  <a:extLst>
                    <a:ext uri="{9D8B030D-6E8A-4147-A177-3AD203B41FA5}">
                      <a16:colId xmlns:a16="http://schemas.microsoft.com/office/drawing/2014/main" val="2663498929"/>
                    </a:ext>
                  </a:extLst>
                </a:gridCol>
                <a:gridCol w="2149398">
                  <a:extLst>
                    <a:ext uri="{9D8B030D-6E8A-4147-A177-3AD203B41FA5}">
                      <a16:colId xmlns:a16="http://schemas.microsoft.com/office/drawing/2014/main" val="3567917302"/>
                    </a:ext>
                  </a:extLst>
                </a:gridCol>
              </a:tblGrid>
              <a:tr h="388620">
                <a:tc>
                  <a:txBody>
                    <a:bodyPr/>
                    <a:lstStyle/>
                    <a:p>
                      <a:endParaRPr lang="en-US" sz="21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100" b="0" dirty="0">
                          <a:solidFill>
                            <a:schemeClr val="tx1"/>
                          </a:solidFill>
                        </a:rPr>
                        <a:t>Zane &amp; Jawad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100" b="0" dirty="0" err="1">
                          <a:solidFill>
                            <a:schemeClr val="tx1"/>
                          </a:solidFill>
                        </a:rPr>
                        <a:t>Sibi</a:t>
                      </a:r>
                      <a:r>
                        <a:rPr lang="en-US" sz="2100" b="0" dirty="0">
                          <a:solidFill>
                            <a:schemeClr val="tx1"/>
                          </a:solidFill>
                        </a:rPr>
                        <a:t> &amp; Hudson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100" b="0" dirty="0" err="1">
                          <a:solidFill>
                            <a:schemeClr val="tx1"/>
                          </a:solidFill>
                        </a:rPr>
                        <a:t>Gathik</a:t>
                      </a:r>
                      <a:r>
                        <a:rPr lang="en-US" sz="2100" b="0" dirty="0">
                          <a:solidFill>
                            <a:schemeClr val="tx1"/>
                          </a:solidFill>
                        </a:rPr>
                        <a:t> &amp; Zac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9943307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02E1EB8-F4F6-3D40-A547-3F95426E3986}"/>
              </a:ext>
            </a:extLst>
          </p:cNvPr>
          <p:cNvGraphicFramePr>
            <a:graphicFrameLocks noGrp="1"/>
          </p:cNvGraphicFramePr>
          <p:nvPr/>
        </p:nvGraphicFramePr>
        <p:xfrm>
          <a:off x="273204" y="2293620"/>
          <a:ext cx="8597592" cy="8001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9398">
                  <a:extLst>
                    <a:ext uri="{9D8B030D-6E8A-4147-A177-3AD203B41FA5}">
                      <a16:colId xmlns:a16="http://schemas.microsoft.com/office/drawing/2014/main" val="3299423612"/>
                    </a:ext>
                  </a:extLst>
                </a:gridCol>
                <a:gridCol w="2149398">
                  <a:extLst>
                    <a:ext uri="{9D8B030D-6E8A-4147-A177-3AD203B41FA5}">
                      <a16:colId xmlns:a16="http://schemas.microsoft.com/office/drawing/2014/main" val="4169106365"/>
                    </a:ext>
                  </a:extLst>
                </a:gridCol>
                <a:gridCol w="2149398">
                  <a:extLst>
                    <a:ext uri="{9D8B030D-6E8A-4147-A177-3AD203B41FA5}">
                      <a16:colId xmlns:a16="http://schemas.microsoft.com/office/drawing/2014/main" val="2663498929"/>
                    </a:ext>
                  </a:extLst>
                </a:gridCol>
                <a:gridCol w="2149398">
                  <a:extLst>
                    <a:ext uri="{9D8B030D-6E8A-4147-A177-3AD203B41FA5}">
                      <a16:colId xmlns:a16="http://schemas.microsoft.com/office/drawing/2014/main" val="3567917302"/>
                    </a:ext>
                  </a:extLst>
                </a:gridCol>
              </a:tblGrid>
              <a:tr h="800100">
                <a:tc>
                  <a:txBody>
                    <a:bodyPr/>
                    <a:lstStyle/>
                    <a:p>
                      <a:r>
                        <a:rPr lang="en-US" sz="2400" b="0" dirty="0" err="1">
                          <a:solidFill>
                            <a:schemeClr val="tx1"/>
                          </a:solidFill>
                        </a:rPr>
                        <a:t>Niwa</a:t>
                      </a:r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 &amp; Carisa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Desmond &amp; Alex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Jesse &amp; Phoebe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Rhian &amp; Isabella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9943307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656649AD-C71C-CD42-BFF8-168484B805F3}"/>
              </a:ext>
            </a:extLst>
          </p:cNvPr>
          <p:cNvGraphicFramePr>
            <a:graphicFrameLocks noGrp="1"/>
          </p:cNvGraphicFramePr>
          <p:nvPr/>
        </p:nvGraphicFramePr>
        <p:xfrm>
          <a:off x="275993" y="1736506"/>
          <a:ext cx="8597592" cy="3886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9398">
                  <a:extLst>
                    <a:ext uri="{9D8B030D-6E8A-4147-A177-3AD203B41FA5}">
                      <a16:colId xmlns:a16="http://schemas.microsoft.com/office/drawing/2014/main" val="3299423612"/>
                    </a:ext>
                  </a:extLst>
                </a:gridCol>
                <a:gridCol w="2149398">
                  <a:extLst>
                    <a:ext uri="{9D8B030D-6E8A-4147-A177-3AD203B41FA5}">
                      <a16:colId xmlns:a16="http://schemas.microsoft.com/office/drawing/2014/main" val="4169106365"/>
                    </a:ext>
                  </a:extLst>
                </a:gridCol>
                <a:gridCol w="2149398">
                  <a:extLst>
                    <a:ext uri="{9D8B030D-6E8A-4147-A177-3AD203B41FA5}">
                      <a16:colId xmlns:a16="http://schemas.microsoft.com/office/drawing/2014/main" val="2663498929"/>
                    </a:ext>
                  </a:extLst>
                </a:gridCol>
                <a:gridCol w="2149398">
                  <a:extLst>
                    <a:ext uri="{9D8B030D-6E8A-4147-A177-3AD203B41FA5}">
                      <a16:colId xmlns:a16="http://schemas.microsoft.com/office/drawing/2014/main" val="3567917302"/>
                    </a:ext>
                  </a:extLst>
                </a:gridCol>
              </a:tblGrid>
              <a:tr h="388620">
                <a:tc>
                  <a:txBody>
                    <a:bodyPr/>
                    <a:lstStyle/>
                    <a:p>
                      <a:r>
                        <a:rPr lang="en-US" sz="2100" b="0" dirty="0">
                          <a:solidFill>
                            <a:schemeClr val="tx1"/>
                          </a:solidFill>
                        </a:rPr>
                        <a:t>Kaeden &amp; </a:t>
                      </a:r>
                      <a:r>
                        <a:rPr lang="en-US" sz="2100" b="0" dirty="0" err="1">
                          <a:solidFill>
                            <a:schemeClr val="tx1"/>
                          </a:solidFill>
                        </a:rPr>
                        <a:t>Caelen</a:t>
                      </a:r>
                      <a:endParaRPr lang="en-US" sz="21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100" b="0" dirty="0">
                          <a:solidFill>
                            <a:schemeClr val="tx1"/>
                          </a:solidFill>
                        </a:rPr>
                        <a:t>Liam &amp; </a:t>
                      </a:r>
                      <a:r>
                        <a:rPr lang="en-US" sz="2100" b="0" dirty="0" err="1">
                          <a:solidFill>
                            <a:schemeClr val="tx1"/>
                          </a:solidFill>
                        </a:rPr>
                        <a:t>Ciani</a:t>
                      </a:r>
                      <a:endParaRPr lang="en-US" sz="21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100" b="0" dirty="0">
                          <a:solidFill>
                            <a:schemeClr val="tx1"/>
                          </a:solidFill>
                        </a:rPr>
                        <a:t>Damien &amp; Una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100" b="0" dirty="0">
                          <a:solidFill>
                            <a:schemeClr val="tx1"/>
                          </a:solidFill>
                        </a:rPr>
                        <a:t>Tyson &amp; </a:t>
                      </a:r>
                      <a:r>
                        <a:rPr lang="en-US" sz="2100" b="0" dirty="0" err="1">
                          <a:solidFill>
                            <a:schemeClr val="tx1"/>
                          </a:solidFill>
                        </a:rPr>
                        <a:t>Amberlie</a:t>
                      </a:r>
                      <a:endParaRPr lang="en-US" sz="21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9943307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CDBD9DB8-F230-664B-8828-B7382478F479}"/>
              </a:ext>
            </a:extLst>
          </p:cNvPr>
          <p:cNvGraphicFramePr>
            <a:graphicFrameLocks noGrp="1"/>
          </p:cNvGraphicFramePr>
          <p:nvPr/>
        </p:nvGraphicFramePr>
        <p:xfrm>
          <a:off x="275993" y="1142318"/>
          <a:ext cx="8597592" cy="3886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9398">
                  <a:extLst>
                    <a:ext uri="{9D8B030D-6E8A-4147-A177-3AD203B41FA5}">
                      <a16:colId xmlns:a16="http://schemas.microsoft.com/office/drawing/2014/main" val="3299423612"/>
                    </a:ext>
                  </a:extLst>
                </a:gridCol>
                <a:gridCol w="2149398">
                  <a:extLst>
                    <a:ext uri="{9D8B030D-6E8A-4147-A177-3AD203B41FA5}">
                      <a16:colId xmlns:a16="http://schemas.microsoft.com/office/drawing/2014/main" val="4169106365"/>
                    </a:ext>
                  </a:extLst>
                </a:gridCol>
                <a:gridCol w="2149398">
                  <a:extLst>
                    <a:ext uri="{9D8B030D-6E8A-4147-A177-3AD203B41FA5}">
                      <a16:colId xmlns:a16="http://schemas.microsoft.com/office/drawing/2014/main" val="2663498929"/>
                    </a:ext>
                  </a:extLst>
                </a:gridCol>
                <a:gridCol w="2149398">
                  <a:extLst>
                    <a:ext uri="{9D8B030D-6E8A-4147-A177-3AD203B41FA5}">
                      <a16:colId xmlns:a16="http://schemas.microsoft.com/office/drawing/2014/main" val="3567917302"/>
                    </a:ext>
                  </a:extLst>
                </a:gridCol>
              </a:tblGrid>
              <a:tr h="388620">
                <a:tc>
                  <a:txBody>
                    <a:bodyPr/>
                    <a:lstStyle/>
                    <a:p>
                      <a:r>
                        <a:rPr lang="en-US" sz="2100" b="0" dirty="0">
                          <a:solidFill>
                            <a:schemeClr val="tx1"/>
                          </a:solidFill>
                        </a:rPr>
                        <a:t>Logan &amp; Abbey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100" b="0" dirty="0">
                          <a:solidFill>
                            <a:schemeClr val="tx1"/>
                          </a:solidFill>
                        </a:rPr>
                        <a:t>Jamie &amp; </a:t>
                      </a:r>
                      <a:r>
                        <a:rPr lang="en-US" sz="2100" b="0" dirty="0" err="1">
                          <a:solidFill>
                            <a:schemeClr val="tx1"/>
                          </a:solidFill>
                        </a:rPr>
                        <a:t>Eftekhar</a:t>
                      </a:r>
                      <a:endParaRPr lang="en-US" sz="21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100" b="0" dirty="0">
                          <a:solidFill>
                            <a:schemeClr val="tx1"/>
                          </a:solidFill>
                        </a:rPr>
                        <a:t>Imran &amp; </a:t>
                      </a:r>
                      <a:r>
                        <a:rPr lang="en-US" sz="2100" b="0" dirty="0" err="1">
                          <a:solidFill>
                            <a:schemeClr val="tx1"/>
                          </a:solidFill>
                        </a:rPr>
                        <a:t>Sashant</a:t>
                      </a:r>
                      <a:endParaRPr lang="en-US" sz="21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100" b="0" dirty="0" err="1">
                          <a:solidFill>
                            <a:schemeClr val="tx1"/>
                          </a:solidFill>
                        </a:rPr>
                        <a:t>Ishmeet</a:t>
                      </a:r>
                      <a:r>
                        <a:rPr lang="en-US" sz="2100" b="0" dirty="0">
                          <a:solidFill>
                            <a:schemeClr val="tx1"/>
                          </a:solidFill>
                        </a:rPr>
                        <a:t> &amp; Louisa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99433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05859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8"/>
          <p:cNvSpPr txBox="1">
            <a:spLocks noGrp="1"/>
          </p:cNvSpPr>
          <p:nvPr>
            <p:ph type="body" idx="1"/>
          </p:nvPr>
        </p:nvSpPr>
        <p:spPr>
          <a:xfrm>
            <a:off x="499650" y="566200"/>
            <a:ext cx="8457300" cy="409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Repeat the opposite word/phrase.</a:t>
            </a:r>
            <a:endParaRPr sz="24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4800"/>
              <a:t>CONTACT FORCES</a:t>
            </a:r>
            <a:endParaRPr sz="4800"/>
          </a:p>
          <a:p>
            <a:pPr marL="0" lvl="0" indent="0" algn="r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4800">
                <a:solidFill>
                  <a:srgbClr val="0B5394"/>
                </a:solidFill>
              </a:rPr>
              <a:t>PHYSICAL CONTACT</a:t>
            </a:r>
            <a:endParaRPr sz="4800">
              <a:solidFill>
                <a:srgbClr val="0B5394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9"/>
          <p:cNvSpPr txBox="1">
            <a:spLocks noGrp="1"/>
          </p:cNvSpPr>
          <p:nvPr>
            <p:ph type="body" idx="1"/>
          </p:nvPr>
        </p:nvSpPr>
        <p:spPr>
          <a:xfrm>
            <a:off x="499650" y="566200"/>
            <a:ext cx="8457300" cy="409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Repeat the opposite word/phrase.</a:t>
            </a:r>
            <a:endParaRPr sz="24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4800"/>
              <a:t>NON-CONTACT FORCES</a:t>
            </a:r>
            <a:endParaRPr sz="4800"/>
          </a:p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4800">
                <a:solidFill>
                  <a:srgbClr val="0B5394"/>
                </a:solidFill>
              </a:rPr>
              <a:t>NO PHYSICAL CONTACT</a:t>
            </a:r>
            <a:endParaRPr sz="4800">
              <a:solidFill>
                <a:srgbClr val="0B5394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40"/>
          <p:cNvSpPr txBox="1">
            <a:spLocks noGrp="1"/>
          </p:cNvSpPr>
          <p:nvPr>
            <p:ph type="body" idx="1"/>
          </p:nvPr>
        </p:nvSpPr>
        <p:spPr>
          <a:xfrm>
            <a:off x="499650" y="566200"/>
            <a:ext cx="8457300" cy="409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Repeat the opposite word/phrase.</a:t>
            </a:r>
            <a:endParaRPr sz="24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4800"/>
              <a:t>WEIGHT</a:t>
            </a:r>
            <a:endParaRPr sz="4800"/>
          </a:p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4800">
                <a:solidFill>
                  <a:srgbClr val="0B5394"/>
                </a:solidFill>
              </a:rPr>
              <a:t>MEASUREMENT OF GRAVITY</a:t>
            </a:r>
            <a:endParaRPr sz="4800">
              <a:solidFill>
                <a:srgbClr val="0B5394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4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6000" y="1111450"/>
            <a:ext cx="3894125" cy="2920601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41"/>
          <p:cNvSpPr txBox="1">
            <a:spLocks noGrp="1"/>
          </p:cNvSpPr>
          <p:nvPr>
            <p:ph type="body" idx="1"/>
          </p:nvPr>
        </p:nvSpPr>
        <p:spPr>
          <a:xfrm>
            <a:off x="684000" y="523200"/>
            <a:ext cx="3888000" cy="409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Using the picture, what are some observations?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Using the picture, what are some inferences?</a:t>
            </a:r>
            <a:endParaRPr/>
          </a:p>
        </p:txBody>
      </p:sp>
      <p:pic>
        <p:nvPicPr>
          <p:cNvPr id="4" name="Picture 2" descr="Image result for pencil">
            <a:extLst>
              <a:ext uri="{FF2B5EF4-FFF2-40B4-BE49-F238E27FC236}">
                <a16:creationId xmlns:a16="http://schemas.microsoft.com/office/drawing/2014/main" id="{E91689B1-AC13-4806-8AD0-0BD233A9B7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658"/>
          <a:stretch/>
        </p:blipFill>
        <p:spPr bwMode="auto">
          <a:xfrm>
            <a:off x="7905750" y="28263"/>
            <a:ext cx="1238250" cy="1034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42"/>
          <p:cNvSpPr txBox="1">
            <a:spLocks noGrp="1"/>
          </p:cNvSpPr>
          <p:nvPr>
            <p:ph type="body" idx="1"/>
          </p:nvPr>
        </p:nvSpPr>
        <p:spPr>
          <a:xfrm>
            <a:off x="709450" y="566200"/>
            <a:ext cx="5123100" cy="40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In this experiment, balloons were placed on top of flasks filled with different temperatures of water. The size of the balloons was measured after 10 minutes.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dirty="0"/>
              <a:t>In your group discuss:</a:t>
            </a:r>
            <a:endParaRPr dirty="0"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en-GB" dirty="0"/>
              <a:t>What the independent variable is?</a:t>
            </a:r>
            <a:endParaRPr dirty="0"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en-GB" dirty="0"/>
              <a:t>What the dependent variable is?</a:t>
            </a:r>
            <a:endParaRPr dirty="0"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en-GB" dirty="0"/>
              <a:t>What would be two controlled variables?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pic>
        <p:nvPicPr>
          <p:cNvPr id="247" name="Google Shape;247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2600" y="1858550"/>
            <a:ext cx="3296950" cy="2469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44"/>
          <p:cNvSpPr txBox="1">
            <a:spLocks noGrp="1"/>
          </p:cNvSpPr>
          <p:nvPr>
            <p:ph type="body" idx="1"/>
          </p:nvPr>
        </p:nvSpPr>
        <p:spPr>
          <a:xfrm>
            <a:off x="497975" y="2892375"/>
            <a:ext cx="5198100" cy="201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We will define key.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We will define dichotomous.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We will use provided dichotomous keys to classify organisms.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We will construct dichotomous keys.</a:t>
            </a:r>
            <a:endParaRPr/>
          </a:p>
        </p:txBody>
      </p:sp>
      <p:sp>
        <p:nvSpPr>
          <p:cNvPr id="259" name="Google Shape;259;p44"/>
          <p:cNvSpPr txBox="1">
            <a:spLocks noGrp="1"/>
          </p:cNvSpPr>
          <p:nvPr>
            <p:ph type="title"/>
          </p:nvPr>
        </p:nvSpPr>
        <p:spPr>
          <a:xfrm>
            <a:off x="532075" y="229425"/>
            <a:ext cx="5066700" cy="22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/>
              <a:t>We will classify organisms using dichotomous keys.</a:t>
            </a:r>
            <a:endParaRPr sz="4000"/>
          </a:p>
        </p:txBody>
      </p:sp>
      <p:graphicFrame>
        <p:nvGraphicFramePr>
          <p:cNvPr id="260" name="Google Shape;260;p44"/>
          <p:cNvGraphicFramePr/>
          <p:nvPr/>
        </p:nvGraphicFramePr>
        <p:xfrm>
          <a:off x="6693450" y="4023650"/>
          <a:ext cx="2134475" cy="877315"/>
        </p:xfrm>
        <a:graphic>
          <a:graphicData uri="http://schemas.openxmlformats.org/drawingml/2006/table">
            <a:tbl>
              <a:tblPr>
                <a:noFill/>
                <a:tableStyleId>{52034310-B962-4C19-8ED2-D2909C0CD259}</a:tableStyleId>
              </a:tblPr>
              <a:tblGrid>
                <a:gridCol w="2134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DECLARE THE OBJECTIVE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6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Read the learning objective to your partner.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61" name="Google Shape;261;p44"/>
          <p:cNvGraphicFramePr/>
          <p:nvPr/>
        </p:nvGraphicFramePr>
        <p:xfrm>
          <a:off x="7603350" y="229425"/>
          <a:ext cx="1224575" cy="350490"/>
        </p:xfrm>
        <a:graphic>
          <a:graphicData uri="http://schemas.openxmlformats.org/drawingml/2006/table">
            <a:tbl>
              <a:tblPr>
                <a:noFill/>
                <a:tableStyleId>{52034310-B962-4C19-8ED2-D2909C0CD259}</a:tableStyleId>
              </a:tblPr>
              <a:tblGrid>
                <a:gridCol w="1224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TRACK WITH ME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B53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62" name="Google Shape;262;p44"/>
          <p:cNvGraphicFramePr/>
          <p:nvPr/>
        </p:nvGraphicFramePr>
        <p:xfrm>
          <a:off x="7603350" y="738925"/>
          <a:ext cx="1224575" cy="350490"/>
        </p:xfrm>
        <a:graphic>
          <a:graphicData uri="http://schemas.openxmlformats.org/drawingml/2006/table">
            <a:tbl>
              <a:tblPr>
                <a:noFill/>
                <a:tableStyleId>{52034310-B962-4C19-8ED2-D2909C0CD259}</a:tableStyleId>
              </a:tblPr>
              <a:tblGrid>
                <a:gridCol w="1224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READ WITH ME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B53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5"/>
          <p:cNvSpPr txBox="1">
            <a:spLocks noGrp="1"/>
          </p:cNvSpPr>
          <p:nvPr>
            <p:ph type="body" idx="2"/>
          </p:nvPr>
        </p:nvSpPr>
        <p:spPr>
          <a:xfrm>
            <a:off x="552550" y="852700"/>
            <a:ext cx="6173700" cy="4065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When you visit a supermarket the aisles are classified into certain food groups making it easier to find the food you want.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Scientists use a system similar to this to sort things into groups, or classify them. The system makes the names and descriptions of organisms easier to find.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Can you think of another place where things are organised into groups?</a:t>
            </a:r>
            <a:endParaRPr/>
          </a:p>
        </p:txBody>
      </p:sp>
      <p:sp>
        <p:nvSpPr>
          <p:cNvPr id="268" name="Google Shape;268;p45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We will classify organisms using dichotomous keys.</a:t>
            </a:r>
            <a:endParaRPr/>
          </a:p>
        </p:txBody>
      </p:sp>
      <p:graphicFrame>
        <p:nvGraphicFramePr>
          <p:cNvPr id="269" name="Google Shape;269;p45"/>
          <p:cNvGraphicFramePr/>
          <p:nvPr/>
        </p:nvGraphicFramePr>
        <p:xfrm>
          <a:off x="6866305" y="3948313"/>
          <a:ext cx="2134475" cy="1036260"/>
        </p:xfrm>
        <a:graphic>
          <a:graphicData uri="http://schemas.openxmlformats.org/drawingml/2006/table">
            <a:tbl>
              <a:tblPr>
                <a:noFill/>
                <a:tableStyleId>{52034310-B962-4C19-8ED2-D2909C0CD259}</a:tableStyleId>
              </a:tblPr>
              <a:tblGrid>
                <a:gridCol w="2134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MAKE THE CONNECTION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AA8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Students, you already know that we classify objects into similar groups.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6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lt1"/>
                </a:solidFill>
              </a:rPr>
              <a:t>We will classify organisms using dichotomous keys.</a:t>
            </a:r>
            <a:endParaRPr/>
          </a:p>
        </p:txBody>
      </p:sp>
      <p:sp>
        <p:nvSpPr>
          <p:cNvPr id="275" name="Google Shape;275;p46"/>
          <p:cNvSpPr txBox="1">
            <a:spLocks noGrp="1"/>
          </p:cNvSpPr>
          <p:nvPr>
            <p:ph type="body" idx="2"/>
          </p:nvPr>
        </p:nvSpPr>
        <p:spPr>
          <a:xfrm>
            <a:off x="552550" y="852700"/>
            <a:ext cx="6173700" cy="40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dirty="0"/>
              <a:t>A </a:t>
            </a:r>
            <a:r>
              <a:rPr lang="en-GB" sz="2400" b="1" dirty="0"/>
              <a:t>key</a:t>
            </a:r>
            <a:r>
              <a:rPr lang="en-GB" sz="2400" dirty="0"/>
              <a:t> is a visual tool used in the classification₁ of organisms. </a:t>
            </a:r>
            <a:endParaRPr sz="2400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2400" dirty="0"/>
              <a:t>A key is often more useful than a list of characteristics₂ and similarities of each group. </a:t>
            </a:r>
            <a:endParaRPr sz="2400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400" dirty="0"/>
              <a:t>A branched key (it looks like a tree) helps us see how a particular member of the group fits in with all the rest.</a:t>
            </a:r>
            <a:endParaRPr sz="2400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2400" dirty="0"/>
          </a:p>
        </p:txBody>
      </p:sp>
      <p:graphicFrame>
        <p:nvGraphicFramePr>
          <p:cNvPr id="276" name="Google Shape;276;p46"/>
          <p:cNvGraphicFramePr/>
          <p:nvPr>
            <p:extLst>
              <p:ext uri="{D42A27DB-BD31-4B8C-83A1-F6EECF244321}">
                <p14:modId xmlns:p14="http://schemas.microsoft.com/office/powerpoint/2010/main" val="2109863109"/>
              </p:ext>
            </p:extLst>
          </p:nvPr>
        </p:nvGraphicFramePr>
        <p:xfrm>
          <a:off x="6834437" y="1359313"/>
          <a:ext cx="2142625" cy="1203900"/>
        </p:xfrm>
        <a:graphic>
          <a:graphicData uri="http://schemas.openxmlformats.org/drawingml/2006/table">
            <a:tbl>
              <a:tblPr>
                <a:noFill/>
                <a:tableStyleId>{52034310-B962-4C19-8ED2-D2909C0CD259}</a:tableStyleId>
              </a:tblPr>
              <a:tblGrid>
                <a:gridCol w="2142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 dirty="0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CHECK FOR UNDERSTANDING</a:t>
                      </a:r>
                      <a:endParaRPr sz="1100" b="1" dirty="0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dirty="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Why would Scientists use a key when classifying organisms?</a:t>
                      </a:r>
                      <a:endParaRPr sz="1100" dirty="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77" name="Google Shape;277;p46"/>
          <p:cNvGraphicFramePr/>
          <p:nvPr>
            <p:extLst>
              <p:ext uri="{D42A27DB-BD31-4B8C-83A1-F6EECF244321}">
                <p14:modId xmlns:p14="http://schemas.microsoft.com/office/powerpoint/2010/main" val="2575712036"/>
              </p:ext>
            </p:extLst>
          </p:nvPr>
        </p:nvGraphicFramePr>
        <p:xfrm>
          <a:off x="6834437" y="2859269"/>
          <a:ext cx="2134475" cy="1036260"/>
        </p:xfrm>
        <a:graphic>
          <a:graphicData uri="http://schemas.openxmlformats.org/drawingml/2006/table">
            <a:tbl>
              <a:tblPr>
                <a:noFill/>
                <a:tableStyleId>{52034310-B962-4C19-8ED2-D2909C0CD259}</a:tableStyleId>
              </a:tblPr>
              <a:tblGrid>
                <a:gridCol w="2134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VOCABULARY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B53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dirty="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1- group of things with similar qualities.</a:t>
                      </a:r>
                      <a:endParaRPr sz="1100" dirty="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dirty="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2- a feature or quality</a:t>
                      </a:r>
                      <a:endParaRPr sz="1100" dirty="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6" name="Picture 2" descr="Image result for pencil">
            <a:extLst>
              <a:ext uri="{FF2B5EF4-FFF2-40B4-BE49-F238E27FC236}">
                <a16:creationId xmlns:a16="http://schemas.microsoft.com/office/drawing/2014/main" id="{B4D02167-4E28-48F5-8A78-42AD1F508D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658"/>
          <a:stretch/>
        </p:blipFill>
        <p:spPr bwMode="auto">
          <a:xfrm>
            <a:off x="7905750" y="28263"/>
            <a:ext cx="1238250" cy="1034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7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lt1"/>
                </a:solidFill>
              </a:rPr>
              <a:t>We will classify organisms using dichotomous keys.</a:t>
            </a:r>
            <a:endParaRPr/>
          </a:p>
        </p:txBody>
      </p:sp>
      <p:sp>
        <p:nvSpPr>
          <p:cNvPr id="283" name="Google Shape;283;p47"/>
          <p:cNvSpPr txBox="1">
            <a:spLocks noGrp="1"/>
          </p:cNvSpPr>
          <p:nvPr>
            <p:ph type="body" idx="2"/>
          </p:nvPr>
        </p:nvSpPr>
        <p:spPr>
          <a:xfrm>
            <a:off x="552550" y="725275"/>
            <a:ext cx="4508400" cy="40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One common type of key is called the </a:t>
            </a:r>
            <a:r>
              <a:rPr lang="en-GB" b="1"/>
              <a:t>dichotomous</a:t>
            </a:r>
            <a:r>
              <a:rPr lang="en-GB"/>
              <a:t> key (pronounced ‘dye-COTo-muss’) 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b="1"/>
              <a:t>Di = ‘two’,</a:t>
            </a:r>
            <a:r>
              <a:rPr lang="en-GB">
                <a:solidFill>
                  <a:schemeClr val="dk1"/>
                </a:solidFill>
              </a:rPr>
              <a:t>the branches split into two</a:t>
            </a:r>
            <a:r>
              <a:rPr lang="en-GB"/>
              <a:t>. 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Scientists use this type of key to make simple ‘yes’ or ‘no’ decisions at each branch. </a:t>
            </a:r>
            <a:r>
              <a:rPr lang="en-GB">
                <a:solidFill>
                  <a:schemeClr val="dk1"/>
                </a:solidFill>
              </a:rPr>
              <a:t>A branch may have a simple decision, like does the animal have fur?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Yes(left branch)/No(right branch)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graphicFrame>
        <p:nvGraphicFramePr>
          <p:cNvPr id="284" name="Google Shape;284;p47"/>
          <p:cNvGraphicFramePr/>
          <p:nvPr/>
        </p:nvGraphicFramePr>
        <p:xfrm>
          <a:off x="6793300" y="99725"/>
          <a:ext cx="2142625" cy="1203900"/>
        </p:xfrm>
        <a:graphic>
          <a:graphicData uri="http://schemas.openxmlformats.org/drawingml/2006/table">
            <a:tbl>
              <a:tblPr>
                <a:noFill/>
                <a:tableStyleId>{52034310-B962-4C19-8ED2-D2909C0CD259}</a:tableStyleId>
              </a:tblPr>
              <a:tblGrid>
                <a:gridCol w="2142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CHECK FOR UNDERSTANDING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How many sections is a branch split into for a dichotomous key?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85" name="Google Shape;285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59050" y="1260375"/>
            <a:ext cx="3576875" cy="35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285;p47">
            <a:extLst>
              <a:ext uri="{FF2B5EF4-FFF2-40B4-BE49-F238E27FC236}">
                <a16:creationId xmlns:a16="http://schemas.microsoft.com/office/drawing/2014/main" id="{E0A898B5-3A28-4EF6-AA56-800AD4103D3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59050" y="1278175"/>
            <a:ext cx="3576875" cy="35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2" descr="Image result for pencil">
            <a:extLst>
              <a:ext uri="{FF2B5EF4-FFF2-40B4-BE49-F238E27FC236}">
                <a16:creationId xmlns:a16="http://schemas.microsoft.com/office/drawing/2014/main" id="{86CC776F-05E5-4AE1-969E-8A902F2655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658"/>
          <a:stretch/>
        </p:blipFill>
        <p:spPr bwMode="auto">
          <a:xfrm>
            <a:off x="7864612" y="1472047"/>
            <a:ext cx="1238250" cy="1034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0" name="Google Shape;290;p48"/>
          <p:cNvGraphicFramePr/>
          <p:nvPr>
            <p:extLst>
              <p:ext uri="{D42A27DB-BD31-4B8C-83A1-F6EECF244321}">
                <p14:modId xmlns:p14="http://schemas.microsoft.com/office/powerpoint/2010/main" val="1035200365"/>
              </p:ext>
            </p:extLst>
          </p:nvPr>
        </p:nvGraphicFramePr>
        <p:xfrm>
          <a:off x="7001375" y="1111385"/>
          <a:ext cx="2142625" cy="1203900"/>
        </p:xfrm>
        <a:graphic>
          <a:graphicData uri="http://schemas.openxmlformats.org/drawingml/2006/table">
            <a:tbl>
              <a:tblPr>
                <a:noFill/>
                <a:tableStyleId>{52034310-B962-4C19-8ED2-D2909C0CD259}</a:tableStyleId>
              </a:tblPr>
              <a:tblGrid>
                <a:gridCol w="2142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 dirty="0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CHECK FOR UNDERSTANDING</a:t>
                      </a:r>
                      <a:endParaRPr sz="1100" b="1" dirty="0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dirty="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First question to separate.</a:t>
                      </a:r>
                      <a:endParaRPr sz="1100" dirty="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dirty="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Does the animal have feathers?</a:t>
                      </a:r>
                      <a:endParaRPr sz="1100" dirty="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91" name="Google Shape;291;p48"/>
          <p:cNvSpPr/>
          <p:nvPr/>
        </p:nvSpPr>
        <p:spPr>
          <a:xfrm>
            <a:off x="680000" y="765538"/>
            <a:ext cx="5710500" cy="890700"/>
          </a:xfrm>
          <a:prstGeom prst="rect">
            <a:avLst/>
          </a:prstGeom>
          <a:noFill/>
          <a:ln w="2857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Century Gothic"/>
                <a:ea typeface="Century Gothic"/>
                <a:cs typeface="Century Gothic"/>
                <a:sym typeface="Century Gothic"/>
              </a:rPr>
              <a:t>Task: Create a dichotomous key to separate spiders, cockroaches, cats and ducks.</a:t>
            </a: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aphicFrame>
        <p:nvGraphicFramePr>
          <p:cNvPr id="292" name="Google Shape;292;p48"/>
          <p:cNvGraphicFramePr/>
          <p:nvPr/>
        </p:nvGraphicFramePr>
        <p:xfrm>
          <a:off x="6774220" y="3909450"/>
          <a:ext cx="2134475" cy="1036260"/>
        </p:xfrm>
        <a:graphic>
          <a:graphicData uri="http://schemas.openxmlformats.org/drawingml/2006/table">
            <a:tbl>
              <a:tblPr>
                <a:noFill/>
                <a:tableStyleId>{52034310-B962-4C19-8ED2-D2909C0CD259}</a:tableStyleId>
              </a:tblPr>
              <a:tblGrid>
                <a:gridCol w="2134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HINT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AA8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Students, remember….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Yes/no decisions separate an animal at each fork.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93" name="Google Shape;293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2925" y="2406775"/>
            <a:ext cx="1047750" cy="151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67050" y="2735388"/>
            <a:ext cx="1143000" cy="85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95125" y="2260413"/>
            <a:ext cx="1095375" cy="139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85100" y="2363413"/>
            <a:ext cx="1343025" cy="1038225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48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lt1"/>
                </a:solidFill>
              </a:rPr>
              <a:t>We will classify organisms using dichotomous keys.</a:t>
            </a:r>
            <a:endParaRPr/>
          </a:p>
        </p:txBody>
      </p:sp>
      <p:pic>
        <p:nvPicPr>
          <p:cNvPr id="10" name="Picture 2" descr="Image result for pencil">
            <a:extLst>
              <a:ext uri="{FF2B5EF4-FFF2-40B4-BE49-F238E27FC236}">
                <a16:creationId xmlns:a16="http://schemas.microsoft.com/office/drawing/2014/main" id="{70615E22-4F99-466D-A6BD-55D3066097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658"/>
          <a:stretch/>
        </p:blipFill>
        <p:spPr bwMode="auto">
          <a:xfrm>
            <a:off x="7905750" y="28263"/>
            <a:ext cx="1238250" cy="1034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726753AD-7E8E-488B-99B5-846CE5DFB23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Review of classroom rules </a:t>
            </a:r>
            <a:endParaRPr lang="en-A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A7A639-7081-4948-8B6C-BDDAC11EF1D2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pPr marL="114300" indent="0">
              <a:buNone/>
            </a:pPr>
            <a:endParaRPr lang="en-AU" sz="1600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12F88E61-0A22-41AF-A659-E44EB0FD34F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35822051"/>
              </p:ext>
            </p:extLst>
          </p:nvPr>
        </p:nvGraphicFramePr>
        <p:xfrm>
          <a:off x="552550" y="8543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970311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2" name="Google Shape;302;p49"/>
          <p:cNvGraphicFramePr/>
          <p:nvPr/>
        </p:nvGraphicFramePr>
        <p:xfrm>
          <a:off x="6835900" y="179000"/>
          <a:ext cx="2142625" cy="1203900"/>
        </p:xfrm>
        <a:graphic>
          <a:graphicData uri="http://schemas.openxmlformats.org/drawingml/2006/table">
            <a:tbl>
              <a:tblPr>
                <a:noFill/>
                <a:tableStyleId>{52034310-B962-4C19-8ED2-D2909C0CD259}</a:tableStyleId>
              </a:tblPr>
              <a:tblGrid>
                <a:gridCol w="2142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CHECK FOR UNDERSTANDING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First question to separate.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Does the animal have feathers?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03" name="Google Shape;303;p49"/>
          <p:cNvGraphicFramePr/>
          <p:nvPr/>
        </p:nvGraphicFramePr>
        <p:xfrm>
          <a:off x="6774220" y="3909450"/>
          <a:ext cx="2134475" cy="1036260"/>
        </p:xfrm>
        <a:graphic>
          <a:graphicData uri="http://schemas.openxmlformats.org/drawingml/2006/table">
            <a:tbl>
              <a:tblPr>
                <a:noFill/>
                <a:tableStyleId>{52034310-B962-4C19-8ED2-D2909C0CD259}</a:tableStyleId>
              </a:tblPr>
              <a:tblGrid>
                <a:gridCol w="2134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HINT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AA8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Students, remember….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Yes/no decisions separate an animal at each fork.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04" name="Google Shape;304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4725" y="2951263"/>
            <a:ext cx="1047750" cy="151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18825" y="3279863"/>
            <a:ext cx="1143000" cy="85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48800" y="2873088"/>
            <a:ext cx="1095375" cy="139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31150" y="2139004"/>
            <a:ext cx="1343025" cy="103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4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991132" y="1509182"/>
            <a:ext cx="6323055" cy="572712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49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lt1"/>
                </a:solidFill>
              </a:rPr>
              <a:t>We will classify organisms using dichotomous keys.</a:t>
            </a:r>
            <a:endParaRPr/>
          </a:p>
        </p:txBody>
      </p:sp>
      <p:pic>
        <p:nvPicPr>
          <p:cNvPr id="10" name="Picture 2" descr="Image result for pencil">
            <a:extLst>
              <a:ext uri="{FF2B5EF4-FFF2-40B4-BE49-F238E27FC236}">
                <a16:creationId xmlns:a16="http://schemas.microsoft.com/office/drawing/2014/main" id="{35A8898F-41A9-45B3-B411-64831DD487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658"/>
          <a:stretch/>
        </p:blipFill>
        <p:spPr bwMode="auto">
          <a:xfrm>
            <a:off x="8314187" y="1438232"/>
            <a:ext cx="854950" cy="714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4" name="Google Shape;314;p50"/>
          <p:cNvGraphicFramePr/>
          <p:nvPr/>
        </p:nvGraphicFramePr>
        <p:xfrm>
          <a:off x="6835900" y="179000"/>
          <a:ext cx="2142625" cy="1203900"/>
        </p:xfrm>
        <a:graphic>
          <a:graphicData uri="http://schemas.openxmlformats.org/drawingml/2006/table">
            <a:tbl>
              <a:tblPr>
                <a:noFill/>
                <a:tableStyleId>{52034310-B962-4C19-8ED2-D2909C0CD259}</a:tableStyleId>
              </a:tblPr>
              <a:tblGrid>
                <a:gridCol w="2142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CHECK FOR UNDERSTANDING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Second question to separate.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Is the animal covered in fur?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15" name="Google Shape;315;p50"/>
          <p:cNvGraphicFramePr/>
          <p:nvPr/>
        </p:nvGraphicFramePr>
        <p:xfrm>
          <a:off x="6774220" y="3909450"/>
          <a:ext cx="2134475" cy="1036260"/>
        </p:xfrm>
        <a:graphic>
          <a:graphicData uri="http://schemas.openxmlformats.org/drawingml/2006/table">
            <a:tbl>
              <a:tblPr>
                <a:noFill/>
                <a:tableStyleId>{52034310-B962-4C19-8ED2-D2909C0CD259}</a:tableStyleId>
              </a:tblPr>
              <a:tblGrid>
                <a:gridCol w="2134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HINT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AA8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Students, remember….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Yes/no decisions separate an animal at each fork.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16" name="Google Shape;316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4725" y="2951263"/>
            <a:ext cx="1047750" cy="151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18825" y="3279863"/>
            <a:ext cx="1143000" cy="85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48800" y="2873088"/>
            <a:ext cx="1095375" cy="139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34500" y="1966538"/>
            <a:ext cx="1343025" cy="103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5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40675" y="1388375"/>
            <a:ext cx="6323055" cy="572712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50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lt1"/>
                </a:solidFill>
              </a:rPr>
              <a:t>We will classify organisms using dichotomous keys.</a:t>
            </a:r>
            <a:endParaRPr/>
          </a:p>
        </p:txBody>
      </p:sp>
      <p:pic>
        <p:nvPicPr>
          <p:cNvPr id="10" name="Picture 2" descr="Image result for pencil">
            <a:extLst>
              <a:ext uri="{FF2B5EF4-FFF2-40B4-BE49-F238E27FC236}">
                <a16:creationId xmlns:a16="http://schemas.microsoft.com/office/drawing/2014/main" id="{21EABF52-A0AD-459D-899F-ECCA0D4CD8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658"/>
          <a:stretch/>
        </p:blipFill>
        <p:spPr bwMode="auto">
          <a:xfrm>
            <a:off x="8326595" y="2051684"/>
            <a:ext cx="738520" cy="617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6" name="Google Shape;326;p51"/>
          <p:cNvGraphicFramePr/>
          <p:nvPr/>
        </p:nvGraphicFramePr>
        <p:xfrm>
          <a:off x="6835900" y="179000"/>
          <a:ext cx="2142625" cy="1203900"/>
        </p:xfrm>
        <a:graphic>
          <a:graphicData uri="http://schemas.openxmlformats.org/drawingml/2006/table">
            <a:tbl>
              <a:tblPr>
                <a:noFill/>
                <a:tableStyleId>{52034310-B962-4C19-8ED2-D2909C0CD259}</a:tableStyleId>
              </a:tblPr>
              <a:tblGrid>
                <a:gridCol w="2142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CHECK FOR UNDERSTANDING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Second question to separate.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Is the animal covered in fur?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27" name="Google Shape;327;p51"/>
          <p:cNvGraphicFramePr/>
          <p:nvPr/>
        </p:nvGraphicFramePr>
        <p:xfrm>
          <a:off x="6774220" y="3909450"/>
          <a:ext cx="2134475" cy="1036260"/>
        </p:xfrm>
        <a:graphic>
          <a:graphicData uri="http://schemas.openxmlformats.org/drawingml/2006/table">
            <a:tbl>
              <a:tblPr>
                <a:noFill/>
                <a:tableStyleId>{52034310-B962-4C19-8ED2-D2909C0CD259}</a:tableStyleId>
              </a:tblPr>
              <a:tblGrid>
                <a:gridCol w="2134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HINT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AA8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Students, remember….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Yes/no decisions separate an animal at each fork.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28" name="Google Shape;328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5625" y="2939688"/>
            <a:ext cx="1047750" cy="151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87200" y="3268300"/>
            <a:ext cx="1143000" cy="85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28163" y="2811588"/>
            <a:ext cx="1095375" cy="139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5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34500" y="1966538"/>
            <a:ext cx="1343025" cy="103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5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40675" y="1388375"/>
            <a:ext cx="6323055" cy="5727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5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275813" y="1966550"/>
            <a:ext cx="3629025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5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438275" y="2336988"/>
            <a:ext cx="1923247" cy="46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5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897500" y="2337000"/>
            <a:ext cx="1787807" cy="469525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51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lt1"/>
                </a:solidFill>
              </a:rPr>
              <a:t>We will classify organisms using dichotomous keys.</a:t>
            </a:r>
            <a:endParaRPr/>
          </a:p>
        </p:txBody>
      </p:sp>
      <p:pic>
        <p:nvPicPr>
          <p:cNvPr id="13" name="Picture 2" descr="Image result for pencil">
            <a:extLst>
              <a:ext uri="{FF2B5EF4-FFF2-40B4-BE49-F238E27FC236}">
                <a16:creationId xmlns:a16="http://schemas.microsoft.com/office/drawing/2014/main" id="{903C9CB9-7784-40F3-9F10-4C36FA7148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658"/>
          <a:stretch/>
        </p:blipFill>
        <p:spPr bwMode="auto">
          <a:xfrm>
            <a:off x="8329859" y="1987827"/>
            <a:ext cx="717255" cy="599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1" name="Google Shape;341;p52"/>
          <p:cNvGraphicFramePr/>
          <p:nvPr/>
        </p:nvGraphicFramePr>
        <p:xfrm>
          <a:off x="6835900" y="179000"/>
          <a:ext cx="2142625" cy="1203900"/>
        </p:xfrm>
        <a:graphic>
          <a:graphicData uri="http://schemas.openxmlformats.org/drawingml/2006/table">
            <a:tbl>
              <a:tblPr>
                <a:noFill/>
                <a:tableStyleId>{52034310-B962-4C19-8ED2-D2909C0CD259}</a:tableStyleId>
              </a:tblPr>
              <a:tblGrid>
                <a:gridCol w="2142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CHECK FOR UNDERSTANDING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Third question to separate.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Does the animal have antennae?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42" name="Google Shape;342;p52"/>
          <p:cNvGraphicFramePr/>
          <p:nvPr/>
        </p:nvGraphicFramePr>
        <p:xfrm>
          <a:off x="6774220" y="3909450"/>
          <a:ext cx="2134475" cy="1036260"/>
        </p:xfrm>
        <a:graphic>
          <a:graphicData uri="http://schemas.openxmlformats.org/drawingml/2006/table">
            <a:tbl>
              <a:tblPr>
                <a:noFill/>
                <a:tableStyleId>{52034310-B962-4C19-8ED2-D2909C0CD259}</a:tableStyleId>
              </a:tblPr>
              <a:tblGrid>
                <a:gridCol w="2134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HINT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AA8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Students, remember….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Yes/no decisions separate an animal at each fork.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43" name="Google Shape;343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5625" y="2939688"/>
            <a:ext cx="1047750" cy="151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87200" y="3268300"/>
            <a:ext cx="1143000" cy="85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28163" y="2811588"/>
            <a:ext cx="1095375" cy="139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5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34500" y="1966538"/>
            <a:ext cx="1343025" cy="103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5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40675" y="1388375"/>
            <a:ext cx="6323055" cy="5727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5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275813" y="1966550"/>
            <a:ext cx="3629025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5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438275" y="2336988"/>
            <a:ext cx="1923247" cy="46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5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897500" y="2337000"/>
            <a:ext cx="1787807" cy="469525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52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lt1"/>
                </a:solidFill>
              </a:rPr>
              <a:t>We will classify organisms using dichotomous keys.</a:t>
            </a:r>
            <a:endParaRPr/>
          </a:p>
        </p:txBody>
      </p:sp>
      <p:pic>
        <p:nvPicPr>
          <p:cNvPr id="13" name="Picture 2" descr="Image result for pencil">
            <a:extLst>
              <a:ext uri="{FF2B5EF4-FFF2-40B4-BE49-F238E27FC236}">
                <a16:creationId xmlns:a16="http://schemas.microsoft.com/office/drawing/2014/main" id="{7BC458BB-8A16-4B45-BB8E-CFB4F64397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658"/>
          <a:stretch/>
        </p:blipFill>
        <p:spPr bwMode="auto">
          <a:xfrm>
            <a:off x="8402167" y="2018932"/>
            <a:ext cx="642827" cy="537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56" name="Google Shape;356;p53"/>
          <p:cNvGraphicFramePr/>
          <p:nvPr/>
        </p:nvGraphicFramePr>
        <p:xfrm>
          <a:off x="6835900" y="179000"/>
          <a:ext cx="2142625" cy="1203900"/>
        </p:xfrm>
        <a:graphic>
          <a:graphicData uri="http://schemas.openxmlformats.org/drawingml/2006/table">
            <a:tbl>
              <a:tblPr>
                <a:noFill/>
                <a:tableStyleId>{52034310-B962-4C19-8ED2-D2909C0CD259}</a:tableStyleId>
              </a:tblPr>
              <a:tblGrid>
                <a:gridCol w="2142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CHECK FOR UNDERSTANDING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Third question to separate.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Does the animal have antennae?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57" name="Google Shape;357;p53"/>
          <p:cNvGraphicFramePr/>
          <p:nvPr/>
        </p:nvGraphicFramePr>
        <p:xfrm>
          <a:off x="6774220" y="3909450"/>
          <a:ext cx="2134475" cy="1036260"/>
        </p:xfrm>
        <a:graphic>
          <a:graphicData uri="http://schemas.openxmlformats.org/drawingml/2006/table">
            <a:tbl>
              <a:tblPr>
                <a:noFill/>
                <a:tableStyleId>{52034310-B962-4C19-8ED2-D2909C0CD259}</a:tableStyleId>
              </a:tblPr>
              <a:tblGrid>
                <a:gridCol w="2134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HINT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AA8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Students, remember….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Yes/no decisions separate an animal at each fork.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58" name="Google Shape;358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8000" y="4021631"/>
            <a:ext cx="706625" cy="102139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31675" y="4214513"/>
            <a:ext cx="995250" cy="746438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28163" y="2811588"/>
            <a:ext cx="1095375" cy="139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5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34500" y="1966538"/>
            <a:ext cx="1343025" cy="103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5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40675" y="1388375"/>
            <a:ext cx="6323055" cy="5727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5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275813" y="1966550"/>
            <a:ext cx="3629025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5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438275" y="2336988"/>
            <a:ext cx="1923247" cy="46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5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897500" y="2337000"/>
            <a:ext cx="1787807" cy="46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53"/>
          <p:cNvPicPr preferRelativeResize="0"/>
          <p:nvPr/>
        </p:nvPicPr>
        <p:blipFill rotWithShape="1">
          <a:blip r:embed="rId11">
            <a:alphaModFix/>
          </a:blip>
          <a:srcRect r="-22940" b="-22940"/>
          <a:stretch/>
        </p:blipFill>
        <p:spPr>
          <a:xfrm>
            <a:off x="1345625" y="2735400"/>
            <a:ext cx="2781300" cy="1276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53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12150" y="3668800"/>
            <a:ext cx="1896159" cy="46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53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2599650" y="3668800"/>
            <a:ext cx="1896159" cy="469525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p53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lt1"/>
                </a:solidFill>
              </a:rPr>
              <a:t>We will classify organisms using dichotomous keys.</a:t>
            </a:r>
            <a:endParaRPr/>
          </a:p>
        </p:txBody>
      </p:sp>
      <p:pic>
        <p:nvPicPr>
          <p:cNvPr id="16" name="Picture 2" descr="Image result for pencil">
            <a:extLst>
              <a:ext uri="{FF2B5EF4-FFF2-40B4-BE49-F238E27FC236}">
                <a16:creationId xmlns:a16="http://schemas.microsoft.com/office/drawing/2014/main" id="{69353FE5-65ED-4779-B2C0-706E9901F3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658"/>
          <a:stretch/>
        </p:blipFill>
        <p:spPr bwMode="auto">
          <a:xfrm>
            <a:off x="8363729" y="1961086"/>
            <a:ext cx="730587" cy="610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4"/>
          <p:cNvSpPr/>
          <p:nvPr/>
        </p:nvSpPr>
        <p:spPr>
          <a:xfrm>
            <a:off x="494625" y="762575"/>
            <a:ext cx="6190500" cy="1387200"/>
          </a:xfrm>
          <a:prstGeom prst="rect">
            <a:avLst/>
          </a:prstGeom>
          <a:noFill/>
          <a:ln w="2857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AutoNum type="arabicPeriod"/>
            </a:pPr>
            <a:r>
              <a:rPr lang="en-GB" sz="1800">
                <a:latin typeface="Century Gothic"/>
                <a:ea typeface="Century Gothic"/>
                <a:cs typeface="Century Gothic"/>
                <a:sym typeface="Century Gothic"/>
              </a:rPr>
              <a:t>Copy the dichotomous key below. </a:t>
            </a: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AutoNum type="arabicPeriod"/>
            </a:pPr>
            <a:r>
              <a:rPr lang="en-GB" sz="1800">
                <a:latin typeface="Century Gothic"/>
                <a:ea typeface="Century Gothic"/>
                <a:cs typeface="Century Gothic"/>
                <a:sym typeface="Century Gothic"/>
              </a:rPr>
              <a:t>Which food belongs at each letter position shown at the bottom?</a:t>
            </a: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AutoNum type="arabicPeriod"/>
            </a:pPr>
            <a:r>
              <a:rPr lang="en-GB" sz="1800">
                <a:latin typeface="Century Gothic"/>
                <a:ea typeface="Century Gothic"/>
                <a:cs typeface="Century Gothic"/>
                <a:sym typeface="Century Gothic"/>
              </a:rPr>
              <a:t>Write the food in the correct position on the key.</a:t>
            </a: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aphicFrame>
        <p:nvGraphicFramePr>
          <p:cNvPr id="375" name="Google Shape;375;p54"/>
          <p:cNvGraphicFramePr/>
          <p:nvPr/>
        </p:nvGraphicFramePr>
        <p:xfrm>
          <a:off x="6797370" y="207700"/>
          <a:ext cx="2134475" cy="1371540"/>
        </p:xfrm>
        <a:graphic>
          <a:graphicData uri="http://schemas.openxmlformats.org/drawingml/2006/table">
            <a:tbl>
              <a:tblPr>
                <a:noFill/>
                <a:tableStyleId>{52034310-B962-4C19-8ED2-D2909C0CD259}</a:tableStyleId>
              </a:tblPr>
              <a:tblGrid>
                <a:gridCol w="2134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HINT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AA8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Students, remember…. 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Branch can only be split in two and yes/no answers only.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76" name="Google Shape;376;p54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lt1"/>
                </a:solidFill>
              </a:rPr>
              <a:t>We will classify organisms using dichotomous keys.</a:t>
            </a:r>
            <a:endParaRPr/>
          </a:p>
        </p:txBody>
      </p:sp>
      <p:pic>
        <p:nvPicPr>
          <p:cNvPr id="377" name="Google Shape;377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2088973" y="649078"/>
            <a:ext cx="2783574" cy="5972271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54"/>
          <p:cNvSpPr txBox="1"/>
          <p:nvPr/>
        </p:nvSpPr>
        <p:spPr>
          <a:xfrm>
            <a:off x="6873050" y="1899675"/>
            <a:ext cx="1988100" cy="27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latin typeface="Century Gothic"/>
                <a:ea typeface="Century Gothic"/>
                <a:cs typeface="Century Gothic"/>
                <a:sym typeface="Century Gothic"/>
              </a:rPr>
              <a:t>Food list:</a:t>
            </a:r>
            <a:endParaRPr sz="1600" b="1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Century Gothic"/>
                <a:ea typeface="Century Gothic"/>
                <a:cs typeface="Century Gothic"/>
                <a:sym typeface="Century Gothic"/>
              </a:rPr>
              <a:t>Chips</a:t>
            </a:r>
            <a:endParaRPr sz="16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Century Gothic"/>
                <a:ea typeface="Century Gothic"/>
                <a:cs typeface="Century Gothic"/>
                <a:sym typeface="Century Gothic"/>
              </a:rPr>
              <a:t>Apple</a:t>
            </a:r>
            <a:endParaRPr sz="16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Century Gothic"/>
                <a:ea typeface="Century Gothic"/>
                <a:cs typeface="Century Gothic"/>
                <a:sym typeface="Century Gothic"/>
              </a:rPr>
              <a:t>Chocolate</a:t>
            </a:r>
            <a:endParaRPr sz="16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Century Gothic"/>
                <a:ea typeface="Century Gothic"/>
                <a:cs typeface="Century Gothic"/>
                <a:sym typeface="Century Gothic"/>
              </a:rPr>
              <a:t>Apple juice</a:t>
            </a:r>
            <a:endParaRPr sz="16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Century Gothic"/>
                <a:ea typeface="Century Gothic"/>
                <a:cs typeface="Century Gothic"/>
                <a:sym typeface="Century Gothic"/>
              </a:rPr>
              <a:t>Lollipop</a:t>
            </a:r>
            <a:endParaRPr sz="16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Century Gothic"/>
                <a:ea typeface="Century Gothic"/>
                <a:cs typeface="Century Gothic"/>
                <a:sym typeface="Century Gothic"/>
              </a:rPr>
              <a:t>Carrot</a:t>
            </a:r>
            <a:endParaRPr sz="16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Century Gothic"/>
                <a:ea typeface="Century Gothic"/>
                <a:cs typeface="Century Gothic"/>
                <a:sym typeface="Century Gothic"/>
              </a:rPr>
              <a:t>Lemon</a:t>
            </a:r>
            <a:endParaRPr sz="16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Century Gothic"/>
                <a:ea typeface="Century Gothic"/>
                <a:cs typeface="Century Gothic"/>
                <a:sym typeface="Century Gothic"/>
              </a:rPr>
              <a:t>Meat pie</a:t>
            </a:r>
            <a:endParaRPr sz="16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Century Gothic"/>
                <a:ea typeface="Century Gothic"/>
                <a:cs typeface="Century Gothic"/>
                <a:sym typeface="Century Gothic"/>
              </a:rPr>
              <a:t>Coca cola</a:t>
            </a:r>
            <a:endParaRPr sz="16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Century Gothic"/>
                <a:ea typeface="Century Gothic"/>
                <a:cs typeface="Century Gothic"/>
                <a:sym typeface="Century Gothic"/>
              </a:rPr>
              <a:t>Lettuce</a:t>
            </a:r>
            <a:endParaRPr sz="16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7" name="Picture 2" descr="Image result for pencil">
            <a:extLst>
              <a:ext uri="{FF2B5EF4-FFF2-40B4-BE49-F238E27FC236}">
                <a16:creationId xmlns:a16="http://schemas.microsoft.com/office/drawing/2014/main" id="{ED2A3001-AB22-42CA-9325-6DB8413707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658"/>
          <a:stretch/>
        </p:blipFill>
        <p:spPr bwMode="auto">
          <a:xfrm>
            <a:off x="8065539" y="1711842"/>
            <a:ext cx="1028778" cy="859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55"/>
          <p:cNvSpPr txBox="1">
            <a:spLocks noGrp="1"/>
          </p:cNvSpPr>
          <p:nvPr>
            <p:ph type="body" idx="2"/>
          </p:nvPr>
        </p:nvSpPr>
        <p:spPr>
          <a:xfrm>
            <a:off x="552550" y="767450"/>
            <a:ext cx="2760600" cy="415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Scientist use dichotomous keys to help classify organisms. The key makes the names and descriptions of organisms easier to find.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graphicFrame>
        <p:nvGraphicFramePr>
          <p:cNvPr id="384" name="Google Shape;384;p55"/>
          <p:cNvGraphicFramePr/>
          <p:nvPr/>
        </p:nvGraphicFramePr>
        <p:xfrm>
          <a:off x="6870250" y="244800"/>
          <a:ext cx="2142625" cy="1036260"/>
        </p:xfrm>
        <a:graphic>
          <a:graphicData uri="http://schemas.openxmlformats.org/drawingml/2006/table">
            <a:tbl>
              <a:tblPr>
                <a:noFill/>
                <a:tableStyleId>{52034310-B962-4C19-8ED2-D2909C0CD259}</a:tableStyleId>
              </a:tblPr>
              <a:tblGrid>
                <a:gridCol w="2142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CHECK FOR UNDERSTANDING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Why is it called a dichotomous key?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85" name="Google Shape;385;p55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lt1"/>
                </a:solidFill>
              </a:rPr>
              <a:t>We will classify organisms using dichotomous keys.</a:t>
            </a:r>
            <a:endParaRPr/>
          </a:p>
        </p:txBody>
      </p:sp>
      <p:pic>
        <p:nvPicPr>
          <p:cNvPr id="386" name="Google Shape;386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90025" y="1248012"/>
            <a:ext cx="3576875" cy="35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2" descr="Image result for pencil">
            <a:extLst>
              <a:ext uri="{FF2B5EF4-FFF2-40B4-BE49-F238E27FC236}">
                <a16:creationId xmlns:a16="http://schemas.microsoft.com/office/drawing/2014/main" id="{FFCCC2A2-35F7-4472-A977-C442277EE0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658"/>
          <a:stretch/>
        </p:blipFill>
        <p:spPr bwMode="auto">
          <a:xfrm>
            <a:off x="7989215" y="1648048"/>
            <a:ext cx="1105102" cy="923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56"/>
          <p:cNvSpPr txBox="1">
            <a:spLocks noGrp="1"/>
          </p:cNvSpPr>
          <p:nvPr>
            <p:ph type="body" idx="2"/>
          </p:nvPr>
        </p:nvSpPr>
        <p:spPr>
          <a:xfrm>
            <a:off x="552550" y="767450"/>
            <a:ext cx="6173700" cy="415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Scientist use a dichotomous key to make simple yes/no decisions to help classify animals into groups.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Di = two, means that the branches will on split into two.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E.g. fur or no fur.</a:t>
            </a:r>
            <a:endParaRPr/>
          </a:p>
        </p:txBody>
      </p:sp>
      <p:graphicFrame>
        <p:nvGraphicFramePr>
          <p:cNvPr id="392" name="Google Shape;392;p56"/>
          <p:cNvGraphicFramePr/>
          <p:nvPr/>
        </p:nvGraphicFramePr>
        <p:xfrm>
          <a:off x="6685300" y="852700"/>
          <a:ext cx="2142625" cy="1036260"/>
        </p:xfrm>
        <a:graphic>
          <a:graphicData uri="http://schemas.openxmlformats.org/drawingml/2006/table">
            <a:tbl>
              <a:tblPr>
                <a:noFill/>
                <a:tableStyleId>{52034310-B962-4C19-8ED2-D2909C0CD259}</a:tableStyleId>
              </a:tblPr>
              <a:tblGrid>
                <a:gridCol w="2142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CHECK FOR UNDERSTANDING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Why do scientist use dichotomous keys?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93" name="Google Shape;393;p56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lt1"/>
                </a:solidFill>
              </a:rPr>
              <a:t>We will classify organisms using dichotomous keys.</a:t>
            </a:r>
            <a:endParaRPr/>
          </a:p>
        </p:txBody>
      </p:sp>
      <p:pic>
        <p:nvPicPr>
          <p:cNvPr id="394" name="Google Shape;394;p56"/>
          <p:cNvPicPr preferRelativeResize="0"/>
          <p:nvPr/>
        </p:nvPicPr>
        <p:blipFill rotWithShape="1">
          <a:blip r:embed="rId3">
            <a:alphaModFix/>
          </a:blip>
          <a:srcRect t="4905" b="4914"/>
          <a:stretch/>
        </p:blipFill>
        <p:spPr>
          <a:xfrm>
            <a:off x="635700" y="3144099"/>
            <a:ext cx="2896953" cy="1629529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95" name="Google Shape;395;p56"/>
          <p:cNvPicPr preferRelativeResize="0"/>
          <p:nvPr/>
        </p:nvPicPr>
        <p:blipFill rotWithShape="1">
          <a:blip r:embed="rId4">
            <a:alphaModFix/>
          </a:blip>
          <a:srcRect t="7813" b="7813"/>
          <a:stretch/>
        </p:blipFill>
        <p:spPr>
          <a:xfrm>
            <a:off x="3999225" y="2523525"/>
            <a:ext cx="2376825" cy="133698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96" name="Google Shape;396;p56"/>
          <p:cNvPicPr preferRelativeResize="0"/>
          <p:nvPr/>
        </p:nvPicPr>
        <p:blipFill rotWithShape="1">
          <a:blip r:embed="rId5">
            <a:alphaModFix/>
          </a:blip>
          <a:srcRect t="12502" b="12495"/>
          <a:stretch/>
        </p:blipFill>
        <p:spPr>
          <a:xfrm>
            <a:off x="6649113" y="3614174"/>
            <a:ext cx="2214999" cy="1245949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97" name="Google Shape;397;p56"/>
          <p:cNvPicPr preferRelativeResize="0"/>
          <p:nvPr/>
        </p:nvPicPr>
        <p:blipFill rotWithShape="1">
          <a:blip r:embed="rId6">
            <a:alphaModFix/>
          </a:blip>
          <a:srcRect t="7813" b="7813"/>
          <a:stretch/>
        </p:blipFill>
        <p:spPr>
          <a:xfrm>
            <a:off x="6718450" y="2089500"/>
            <a:ext cx="2076330" cy="116792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9" name="Picture 2" descr="Image result for pencil">
            <a:extLst>
              <a:ext uri="{FF2B5EF4-FFF2-40B4-BE49-F238E27FC236}">
                <a16:creationId xmlns:a16="http://schemas.microsoft.com/office/drawing/2014/main" id="{5C8139D6-A490-4C3F-BC52-DD37A14569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658"/>
          <a:stretch/>
        </p:blipFill>
        <p:spPr bwMode="auto">
          <a:xfrm>
            <a:off x="8143143" y="44837"/>
            <a:ext cx="896613" cy="749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57"/>
          <p:cNvSpPr txBox="1">
            <a:spLocks noGrp="1"/>
          </p:cNvSpPr>
          <p:nvPr>
            <p:ph type="body" idx="2"/>
          </p:nvPr>
        </p:nvSpPr>
        <p:spPr>
          <a:xfrm>
            <a:off x="566200" y="1609900"/>
            <a:ext cx="6173700" cy="80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Start with buttons on top and first split is straight edge or no straight edge.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403" name="Google Shape;403;p57"/>
          <p:cNvSpPr/>
          <p:nvPr/>
        </p:nvSpPr>
        <p:spPr>
          <a:xfrm>
            <a:off x="429300" y="757700"/>
            <a:ext cx="6589800" cy="638100"/>
          </a:xfrm>
          <a:prstGeom prst="rect">
            <a:avLst/>
          </a:prstGeom>
          <a:noFill/>
          <a:ln w="2857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Century Gothic"/>
                <a:ea typeface="Century Gothic"/>
                <a:cs typeface="Century Gothic"/>
                <a:sym typeface="Century Gothic"/>
              </a:rPr>
              <a:t>Create a dichotomous key using the buttons below.</a:t>
            </a: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aphicFrame>
        <p:nvGraphicFramePr>
          <p:cNvPr id="404" name="Google Shape;404;p57"/>
          <p:cNvGraphicFramePr/>
          <p:nvPr/>
        </p:nvGraphicFramePr>
        <p:xfrm>
          <a:off x="6797370" y="2554050"/>
          <a:ext cx="2134475" cy="1203900"/>
        </p:xfrm>
        <a:graphic>
          <a:graphicData uri="http://schemas.openxmlformats.org/drawingml/2006/table">
            <a:tbl>
              <a:tblPr>
                <a:noFill/>
                <a:tableStyleId>{52034310-B962-4C19-8ED2-D2909C0CD259}</a:tableStyleId>
              </a:tblPr>
              <a:tblGrid>
                <a:gridCol w="2134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HINT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AA8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Students, remember….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Simple yes or no questions. Only two branches for each split.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05" name="Google Shape;405;p57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lt1"/>
                </a:solidFill>
              </a:rPr>
              <a:t>We will classify organisms using dichotomous keys.</a:t>
            </a:r>
            <a:endParaRPr/>
          </a:p>
        </p:txBody>
      </p:sp>
      <p:pic>
        <p:nvPicPr>
          <p:cNvPr id="406" name="Google Shape;406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3975" y="2862225"/>
            <a:ext cx="879580" cy="80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p57"/>
          <p:cNvPicPr preferRelativeResize="0"/>
          <p:nvPr/>
        </p:nvPicPr>
        <p:blipFill rotWithShape="1">
          <a:blip r:embed="rId4">
            <a:alphaModFix/>
          </a:blip>
          <a:srcRect l="7092" t="49138" r="51011" b="9048"/>
          <a:stretch/>
        </p:blipFill>
        <p:spPr>
          <a:xfrm>
            <a:off x="3127200" y="2804600"/>
            <a:ext cx="879575" cy="87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p57"/>
          <p:cNvPicPr preferRelativeResize="0"/>
          <p:nvPr/>
        </p:nvPicPr>
        <p:blipFill rotWithShape="1">
          <a:blip r:embed="rId5">
            <a:alphaModFix/>
          </a:blip>
          <a:srcRect l="20275" t="15609" r="20264" b="8873"/>
          <a:stretch/>
        </p:blipFill>
        <p:spPr>
          <a:xfrm>
            <a:off x="4169600" y="2871672"/>
            <a:ext cx="879575" cy="743666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p57"/>
          <p:cNvPicPr preferRelativeResize="0"/>
          <p:nvPr/>
        </p:nvPicPr>
        <p:blipFill rotWithShape="1">
          <a:blip r:embed="rId6">
            <a:alphaModFix/>
          </a:blip>
          <a:srcRect l="25903" t="13990" r="21820" b="19577"/>
          <a:stretch/>
        </p:blipFill>
        <p:spPr>
          <a:xfrm>
            <a:off x="5347350" y="2940251"/>
            <a:ext cx="681925" cy="637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p5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29500" y="3880525"/>
            <a:ext cx="1105375" cy="87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p57"/>
          <p:cNvPicPr preferRelativeResize="0"/>
          <p:nvPr/>
        </p:nvPicPr>
        <p:blipFill rotWithShape="1">
          <a:blip r:embed="rId8">
            <a:alphaModFix/>
          </a:blip>
          <a:srcRect t="25141" r="45864" b="23725"/>
          <a:stretch/>
        </p:blipFill>
        <p:spPr>
          <a:xfrm>
            <a:off x="2341225" y="3787109"/>
            <a:ext cx="1127151" cy="1064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p5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827493" y="3787093"/>
            <a:ext cx="1064650" cy="106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p57"/>
          <p:cNvPicPr preferRelativeResize="0"/>
          <p:nvPr/>
        </p:nvPicPr>
        <p:blipFill rotWithShape="1">
          <a:blip r:embed="rId10">
            <a:alphaModFix/>
          </a:blip>
          <a:srcRect l="22972" t="34272" r="48422" b="35959"/>
          <a:stretch/>
        </p:blipFill>
        <p:spPr>
          <a:xfrm>
            <a:off x="5149700" y="3861738"/>
            <a:ext cx="879575" cy="915374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Google Shape;414;p57"/>
          <p:cNvSpPr txBox="1"/>
          <p:nvPr/>
        </p:nvSpPr>
        <p:spPr>
          <a:xfrm>
            <a:off x="2220700" y="2554050"/>
            <a:ext cx="3261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entury Gothic"/>
                <a:ea typeface="Century Gothic"/>
                <a:cs typeface="Century Gothic"/>
                <a:sym typeface="Century Gothic"/>
              </a:rPr>
              <a:t>1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15" name="Google Shape;415;p57"/>
          <p:cNvSpPr txBox="1"/>
          <p:nvPr/>
        </p:nvSpPr>
        <p:spPr>
          <a:xfrm>
            <a:off x="3403938" y="2554050"/>
            <a:ext cx="3261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entury Gothic"/>
                <a:ea typeface="Century Gothic"/>
                <a:cs typeface="Century Gothic"/>
                <a:sym typeface="Century Gothic"/>
              </a:rPr>
              <a:t>2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16" name="Google Shape;416;p57"/>
          <p:cNvSpPr txBox="1"/>
          <p:nvPr/>
        </p:nvSpPr>
        <p:spPr>
          <a:xfrm>
            <a:off x="4408938" y="2467738"/>
            <a:ext cx="3261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entury Gothic"/>
                <a:ea typeface="Century Gothic"/>
                <a:cs typeface="Century Gothic"/>
                <a:sym typeface="Century Gothic"/>
              </a:rPr>
              <a:t>3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17" name="Google Shape;417;p57"/>
          <p:cNvSpPr txBox="1"/>
          <p:nvPr/>
        </p:nvSpPr>
        <p:spPr>
          <a:xfrm>
            <a:off x="5525250" y="2502013"/>
            <a:ext cx="3261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entury Gothic"/>
                <a:ea typeface="Century Gothic"/>
                <a:cs typeface="Century Gothic"/>
                <a:sym typeface="Century Gothic"/>
              </a:rPr>
              <a:t>4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18" name="Google Shape;418;p57"/>
          <p:cNvSpPr txBox="1"/>
          <p:nvPr/>
        </p:nvSpPr>
        <p:spPr>
          <a:xfrm>
            <a:off x="1424850" y="3682388"/>
            <a:ext cx="3261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entury Gothic"/>
                <a:ea typeface="Century Gothic"/>
                <a:cs typeface="Century Gothic"/>
                <a:sym typeface="Century Gothic"/>
              </a:rPr>
              <a:t>5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19" name="Google Shape;419;p57"/>
          <p:cNvSpPr txBox="1"/>
          <p:nvPr/>
        </p:nvSpPr>
        <p:spPr>
          <a:xfrm>
            <a:off x="2741750" y="3513738"/>
            <a:ext cx="3261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entury Gothic"/>
                <a:ea typeface="Century Gothic"/>
                <a:cs typeface="Century Gothic"/>
                <a:sym typeface="Century Gothic"/>
              </a:rPr>
              <a:t>6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20" name="Google Shape;420;p57"/>
          <p:cNvSpPr txBox="1"/>
          <p:nvPr/>
        </p:nvSpPr>
        <p:spPr>
          <a:xfrm>
            <a:off x="4145988" y="3513738"/>
            <a:ext cx="3261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entury Gothic"/>
                <a:ea typeface="Century Gothic"/>
                <a:cs typeface="Century Gothic"/>
                <a:sym typeface="Century Gothic"/>
              </a:rPr>
              <a:t>7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21" name="Google Shape;421;p57"/>
          <p:cNvSpPr txBox="1"/>
          <p:nvPr/>
        </p:nvSpPr>
        <p:spPr>
          <a:xfrm>
            <a:off x="5383013" y="3513738"/>
            <a:ext cx="3261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entury Gothic"/>
                <a:ea typeface="Century Gothic"/>
                <a:cs typeface="Century Gothic"/>
                <a:sym typeface="Century Gothic"/>
              </a:rPr>
              <a:t>8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2" name="Picture 2" descr="Image result for pencil">
            <a:extLst>
              <a:ext uri="{FF2B5EF4-FFF2-40B4-BE49-F238E27FC236}">
                <a16:creationId xmlns:a16="http://schemas.microsoft.com/office/drawing/2014/main" id="{A732CFD5-8185-4F73-857A-C3678BBBBC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658"/>
          <a:stretch/>
        </p:blipFill>
        <p:spPr bwMode="auto">
          <a:xfrm>
            <a:off x="8027581" y="134718"/>
            <a:ext cx="1020919" cy="853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58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We will classify organisms using dichotomous keys.</a:t>
            </a:r>
            <a:endParaRPr/>
          </a:p>
        </p:txBody>
      </p:sp>
      <p:sp>
        <p:nvSpPr>
          <p:cNvPr id="427" name="Google Shape;427;p58"/>
          <p:cNvSpPr/>
          <p:nvPr/>
        </p:nvSpPr>
        <p:spPr>
          <a:xfrm>
            <a:off x="429300" y="757700"/>
            <a:ext cx="6255900" cy="638100"/>
          </a:xfrm>
          <a:prstGeom prst="rect">
            <a:avLst/>
          </a:prstGeom>
          <a:noFill/>
          <a:ln w="2857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Century Gothic"/>
                <a:ea typeface="Century Gothic"/>
                <a:cs typeface="Century Gothic"/>
                <a:sym typeface="Century Gothic"/>
              </a:rPr>
              <a:t>Create a dichotomous key using the animals below.</a:t>
            </a: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aphicFrame>
        <p:nvGraphicFramePr>
          <p:cNvPr id="428" name="Google Shape;428;p58"/>
          <p:cNvGraphicFramePr/>
          <p:nvPr/>
        </p:nvGraphicFramePr>
        <p:xfrm>
          <a:off x="6851920" y="1023250"/>
          <a:ext cx="2134475" cy="1203900"/>
        </p:xfrm>
        <a:graphic>
          <a:graphicData uri="http://schemas.openxmlformats.org/drawingml/2006/table">
            <a:tbl>
              <a:tblPr>
                <a:noFill/>
                <a:tableStyleId>{52034310-B962-4C19-8ED2-D2909C0CD259}</a:tableStyleId>
              </a:tblPr>
              <a:tblGrid>
                <a:gridCol w="2134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HINT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AA8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Students, remember….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Simple yes or no questions. Only two branches for each split.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29" name="Google Shape;429;p5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46100" y="4150357"/>
            <a:ext cx="1068575" cy="756418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p5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45623" y="2447008"/>
            <a:ext cx="1084800" cy="1084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p5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883329" y="3857139"/>
            <a:ext cx="1273459" cy="108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p5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74200" y="4015125"/>
            <a:ext cx="1145400" cy="438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Google Shape;433;p58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744002" y="3759950"/>
            <a:ext cx="1707773" cy="1279181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Google Shape;434;p58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 rot="-6335122">
            <a:off x="6361152" y="3143454"/>
            <a:ext cx="783067" cy="779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p58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3545357" y="3938639"/>
            <a:ext cx="1068581" cy="995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Google Shape;436;p58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6608852" y="3888212"/>
            <a:ext cx="961325" cy="810462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" name="Google Shape;437;p58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429300" y="1459500"/>
            <a:ext cx="5099352" cy="2236749"/>
          </a:xfrm>
          <a:prstGeom prst="rect">
            <a:avLst/>
          </a:prstGeom>
          <a:noFill/>
          <a:ln>
            <a:noFill/>
          </a:ln>
        </p:spPr>
      </p:pic>
      <p:sp>
        <p:nvSpPr>
          <p:cNvPr id="438" name="Google Shape;438;p58"/>
          <p:cNvSpPr txBox="1"/>
          <p:nvPr/>
        </p:nvSpPr>
        <p:spPr>
          <a:xfrm>
            <a:off x="553571" y="3610468"/>
            <a:ext cx="8448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Giraffe</a:t>
            </a:r>
            <a:endParaRPr sz="1400" b="1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439" name="Google Shape;439;p58"/>
          <p:cNvSpPr txBox="1"/>
          <p:nvPr/>
        </p:nvSpPr>
        <p:spPr>
          <a:xfrm>
            <a:off x="350830" y="4453690"/>
            <a:ext cx="1299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Earthworm</a:t>
            </a:r>
            <a:endParaRPr sz="1100"/>
          </a:p>
        </p:txBody>
      </p:sp>
      <p:sp>
        <p:nvSpPr>
          <p:cNvPr id="440" name="Google Shape;440;p58"/>
          <p:cNvSpPr txBox="1"/>
          <p:nvPr/>
        </p:nvSpPr>
        <p:spPr>
          <a:xfrm>
            <a:off x="2672715" y="4003851"/>
            <a:ext cx="8448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Tiger</a:t>
            </a:r>
            <a:endParaRPr sz="1100"/>
          </a:p>
        </p:txBody>
      </p:sp>
      <p:sp>
        <p:nvSpPr>
          <p:cNvPr id="441" name="Google Shape;441;p58"/>
          <p:cNvSpPr txBox="1"/>
          <p:nvPr/>
        </p:nvSpPr>
        <p:spPr>
          <a:xfrm>
            <a:off x="1957073" y="3394809"/>
            <a:ext cx="8448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Emu</a:t>
            </a:r>
            <a:endParaRPr sz="1100"/>
          </a:p>
        </p:txBody>
      </p:sp>
      <p:sp>
        <p:nvSpPr>
          <p:cNvPr id="442" name="Google Shape;442;p58"/>
          <p:cNvSpPr txBox="1"/>
          <p:nvPr/>
        </p:nvSpPr>
        <p:spPr>
          <a:xfrm>
            <a:off x="4092593" y="2384288"/>
            <a:ext cx="9588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Crocodile</a:t>
            </a:r>
            <a:endParaRPr sz="1100"/>
          </a:p>
        </p:txBody>
      </p:sp>
      <p:sp>
        <p:nvSpPr>
          <p:cNvPr id="443" name="Google Shape;443;p58"/>
          <p:cNvSpPr txBox="1"/>
          <p:nvPr/>
        </p:nvSpPr>
        <p:spPr>
          <a:xfrm>
            <a:off x="3075030" y="3333570"/>
            <a:ext cx="11454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Kangaroo</a:t>
            </a:r>
            <a:endParaRPr sz="1100"/>
          </a:p>
        </p:txBody>
      </p:sp>
      <p:sp>
        <p:nvSpPr>
          <p:cNvPr id="444" name="Google Shape;444;p58"/>
          <p:cNvSpPr txBox="1"/>
          <p:nvPr/>
        </p:nvSpPr>
        <p:spPr>
          <a:xfrm>
            <a:off x="4148691" y="4095963"/>
            <a:ext cx="8448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Cobra</a:t>
            </a:r>
            <a:endParaRPr sz="1100"/>
          </a:p>
        </p:txBody>
      </p:sp>
      <p:sp>
        <p:nvSpPr>
          <p:cNvPr id="445" name="Google Shape;445;p58"/>
          <p:cNvSpPr txBox="1"/>
          <p:nvPr/>
        </p:nvSpPr>
        <p:spPr>
          <a:xfrm>
            <a:off x="5674351" y="3888198"/>
            <a:ext cx="9345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Scorpion</a:t>
            </a:r>
            <a:endParaRPr sz="1100"/>
          </a:p>
        </p:txBody>
      </p:sp>
      <p:sp>
        <p:nvSpPr>
          <p:cNvPr id="446" name="Google Shape;446;p58"/>
          <p:cNvSpPr txBox="1"/>
          <p:nvPr/>
        </p:nvSpPr>
        <p:spPr>
          <a:xfrm>
            <a:off x="5543745" y="2318211"/>
            <a:ext cx="8448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Cat</a:t>
            </a:r>
            <a:endParaRPr sz="1100"/>
          </a:p>
        </p:txBody>
      </p:sp>
      <p:sp>
        <p:nvSpPr>
          <p:cNvPr id="447" name="Google Shape;447;p58"/>
          <p:cNvSpPr txBox="1"/>
          <p:nvPr/>
        </p:nvSpPr>
        <p:spPr>
          <a:xfrm>
            <a:off x="6272017" y="2928759"/>
            <a:ext cx="8448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Fly</a:t>
            </a:r>
            <a:endParaRPr sz="1100"/>
          </a:p>
        </p:txBody>
      </p:sp>
      <p:sp>
        <p:nvSpPr>
          <p:cNvPr id="448" name="Google Shape;448;p58"/>
          <p:cNvSpPr txBox="1"/>
          <p:nvPr/>
        </p:nvSpPr>
        <p:spPr>
          <a:xfrm>
            <a:off x="6388541" y="4700188"/>
            <a:ext cx="10848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Butterfly</a:t>
            </a:r>
            <a:endParaRPr sz="1100"/>
          </a:p>
        </p:txBody>
      </p:sp>
      <p:sp>
        <p:nvSpPr>
          <p:cNvPr id="449" name="Google Shape;449;p58"/>
          <p:cNvSpPr txBox="1"/>
          <p:nvPr/>
        </p:nvSpPr>
        <p:spPr>
          <a:xfrm>
            <a:off x="7669285" y="3857153"/>
            <a:ext cx="8448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Goldfish</a:t>
            </a:r>
            <a:endParaRPr sz="1100"/>
          </a:p>
        </p:txBody>
      </p:sp>
      <p:sp>
        <p:nvSpPr>
          <p:cNvPr id="450" name="Google Shape;450;p58"/>
          <p:cNvSpPr txBox="1"/>
          <p:nvPr/>
        </p:nvSpPr>
        <p:spPr>
          <a:xfrm>
            <a:off x="474200" y="3531800"/>
            <a:ext cx="3261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entury Gothic"/>
                <a:ea typeface="Century Gothic"/>
                <a:cs typeface="Century Gothic"/>
                <a:sym typeface="Century Gothic"/>
              </a:rPr>
              <a:t>1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1" name="Google Shape;451;p58"/>
          <p:cNvSpPr txBox="1"/>
          <p:nvPr/>
        </p:nvSpPr>
        <p:spPr>
          <a:xfrm>
            <a:off x="1957063" y="3298013"/>
            <a:ext cx="3261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entury Gothic"/>
                <a:ea typeface="Century Gothic"/>
                <a:cs typeface="Century Gothic"/>
                <a:sym typeface="Century Gothic"/>
              </a:rPr>
              <a:t>2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58"/>
          <p:cNvSpPr txBox="1"/>
          <p:nvPr/>
        </p:nvSpPr>
        <p:spPr>
          <a:xfrm>
            <a:off x="3019863" y="3298013"/>
            <a:ext cx="3261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entury Gothic"/>
                <a:ea typeface="Century Gothic"/>
                <a:cs typeface="Century Gothic"/>
                <a:sym typeface="Century Gothic"/>
              </a:rPr>
              <a:t>3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3" name="Google Shape;453;p58"/>
          <p:cNvSpPr txBox="1"/>
          <p:nvPr/>
        </p:nvSpPr>
        <p:spPr>
          <a:xfrm>
            <a:off x="3916575" y="2282638"/>
            <a:ext cx="3261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entury Gothic"/>
                <a:ea typeface="Century Gothic"/>
                <a:cs typeface="Century Gothic"/>
                <a:sym typeface="Century Gothic"/>
              </a:rPr>
              <a:t>4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4" name="Google Shape;454;p58"/>
          <p:cNvSpPr txBox="1"/>
          <p:nvPr/>
        </p:nvSpPr>
        <p:spPr>
          <a:xfrm>
            <a:off x="5543738" y="2282638"/>
            <a:ext cx="3261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entury Gothic"/>
                <a:ea typeface="Century Gothic"/>
                <a:cs typeface="Century Gothic"/>
                <a:sym typeface="Century Gothic"/>
              </a:rPr>
              <a:t>5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5" name="Google Shape;455;p58"/>
          <p:cNvSpPr txBox="1"/>
          <p:nvPr/>
        </p:nvSpPr>
        <p:spPr>
          <a:xfrm>
            <a:off x="6359088" y="2873988"/>
            <a:ext cx="3261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entury Gothic"/>
                <a:ea typeface="Century Gothic"/>
                <a:cs typeface="Century Gothic"/>
                <a:sym typeface="Century Gothic"/>
              </a:rPr>
              <a:t>6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58"/>
          <p:cNvSpPr txBox="1"/>
          <p:nvPr/>
        </p:nvSpPr>
        <p:spPr>
          <a:xfrm>
            <a:off x="7522588" y="3759938"/>
            <a:ext cx="3261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entury Gothic"/>
                <a:ea typeface="Century Gothic"/>
                <a:cs typeface="Century Gothic"/>
                <a:sym typeface="Century Gothic"/>
              </a:rPr>
              <a:t>7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7" name="Google Shape;457;p58"/>
          <p:cNvSpPr txBox="1"/>
          <p:nvPr/>
        </p:nvSpPr>
        <p:spPr>
          <a:xfrm>
            <a:off x="6272013" y="4700188"/>
            <a:ext cx="3261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entury Gothic"/>
                <a:ea typeface="Century Gothic"/>
                <a:cs typeface="Century Gothic"/>
                <a:sym typeface="Century Gothic"/>
              </a:rPr>
              <a:t>8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8" name="Google Shape;458;p58"/>
          <p:cNvSpPr txBox="1"/>
          <p:nvPr/>
        </p:nvSpPr>
        <p:spPr>
          <a:xfrm>
            <a:off x="5543738" y="3759938"/>
            <a:ext cx="3261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entury Gothic"/>
                <a:ea typeface="Century Gothic"/>
                <a:cs typeface="Century Gothic"/>
                <a:sym typeface="Century Gothic"/>
              </a:rPr>
              <a:t>9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9" name="Google Shape;459;p58"/>
          <p:cNvSpPr txBox="1"/>
          <p:nvPr/>
        </p:nvSpPr>
        <p:spPr>
          <a:xfrm>
            <a:off x="4003437" y="3968300"/>
            <a:ext cx="3924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entury Gothic"/>
                <a:ea typeface="Century Gothic"/>
                <a:cs typeface="Century Gothic"/>
                <a:sym typeface="Century Gothic"/>
              </a:rPr>
              <a:t>10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60" name="Google Shape;460;p58"/>
          <p:cNvSpPr txBox="1"/>
          <p:nvPr/>
        </p:nvSpPr>
        <p:spPr>
          <a:xfrm>
            <a:off x="2537512" y="3968300"/>
            <a:ext cx="3924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entury Gothic"/>
                <a:ea typeface="Century Gothic"/>
                <a:cs typeface="Century Gothic"/>
                <a:sym typeface="Century Gothic"/>
              </a:rPr>
              <a:t>11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61" name="Google Shape;461;p58"/>
          <p:cNvSpPr txBox="1"/>
          <p:nvPr/>
        </p:nvSpPr>
        <p:spPr>
          <a:xfrm>
            <a:off x="484262" y="3996538"/>
            <a:ext cx="3924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entury Gothic"/>
                <a:ea typeface="Century Gothic"/>
                <a:cs typeface="Century Gothic"/>
                <a:sym typeface="Century Gothic"/>
              </a:rPr>
              <a:t>12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8" name="Picture 2" descr="Image result for pencil">
            <a:extLst>
              <a:ext uri="{FF2B5EF4-FFF2-40B4-BE49-F238E27FC236}">
                <a16:creationId xmlns:a16="http://schemas.microsoft.com/office/drawing/2014/main" id="{513AC6C2-AEE7-4D2D-9048-5AA20FF087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658"/>
          <a:stretch/>
        </p:blipFill>
        <p:spPr bwMode="auto">
          <a:xfrm>
            <a:off x="8155173" y="134718"/>
            <a:ext cx="893328" cy="746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726753AD-7E8E-488B-99B5-846CE5DFB23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Review of classroom rules </a:t>
            </a:r>
            <a:endParaRPr lang="en-A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A7A639-7081-4948-8B6C-BDDAC11EF1D2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pPr marL="114300" indent="0">
              <a:buNone/>
            </a:pPr>
            <a:endParaRPr lang="en-AU" sz="1600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12F88E61-0A22-41AF-A659-E44EB0FD34F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32090211"/>
              </p:ext>
            </p:extLst>
          </p:nvPr>
        </p:nvGraphicFramePr>
        <p:xfrm>
          <a:off x="552550" y="854300"/>
          <a:ext cx="6096000" cy="9213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387537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59"/>
          <p:cNvSpPr txBox="1">
            <a:spLocks noGrp="1"/>
          </p:cNvSpPr>
          <p:nvPr>
            <p:ph type="body" idx="1"/>
          </p:nvPr>
        </p:nvSpPr>
        <p:spPr>
          <a:xfrm>
            <a:off x="497975" y="2892375"/>
            <a:ext cx="5198100" cy="201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>
                <a:solidFill>
                  <a:schemeClr val="dk1"/>
                </a:solidFill>
              </a:rPr>
              <a:t>We will define key.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>
                <a:solidFill>
                  <a:schemeClr val="dk1"/>
                </a:solidFill>
              </a:rPr>
              <a:t>We will define dichotomous.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>
                <a:solidFill>
                  <a:schemeClr val="dk1"/>
                </a:solidFill>
              </a:rPr>
              <a:t>We will use provided dichotomous keys to classify organisms.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>
                <a:solidFill>
                  <a:schemeClr val="dk1"/>
                </a:solidFill>
              </a:rPr>
              <a:t>We will construct dichotomous keys.</a:t>
            </a:r>
            <a:endParaRPr/>
          </a:p>
        </p:txBody>
      </p:sp>
      <p:sp>
        <p:nvSpPr>
          <p:cNvPr id="467" name="Google Shape;467;p59"/>
          <p:cNvSpPr txBox="1">
            <a:spLocks noGrp="1"/>
          </p:cNvSpPr>
          <p:nvPr>
            <p:ph type="title"/>
          </p:nvPr>
        </p:nvSpPr>
        <p:spPr>
          <a:xfrm>
            <a:off x="532075" y="477525"/>
            <a:ext cx="5061600" cy="183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4000"/>
              <a:t>We will classify organisms using dichotomous keys.</a:t>
            </a:r>
            <a:endParaRPr sz="4000"/>
          </a:p>
        </p:txBody>
      </p:sp>
      <p:graphicFrame>
        <p:nvGraphicFramePr>
          <p:cNvPr id="468" name="Google Shape;468;p59"/>
          <p:cNvGraphicFramePr/>
          <p:nvPr/>
        </p:nvGraphicFramePr>
        <p:xfrm>
          <a:off x="6793300" y="4154275"/>
          <a:ext cx="2142625" cy="914330"/>
        </p:xfrm>
        <a:graphic>
          <a:graphicData uri="http://schemas.openxmlformats.org/drawingml/2006/table">
            <a:tbl>
              <a:tblPr>
                <a:noFill/>
                <a:tableStyleId>{52034310-B962-4C19-8ED2-D2909C0CD259}</a:tableStyleId>
              </a:tblPr>
              <a:tblGrid>
                <a:gridCol w="2142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CHECK FOR UNDERSTANDING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Check Success Criteria.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3" name="Google Shape;473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849" y="3364025"/>
            <a:ext cx="2030142" cy="1590276"/>
          </a:xfrm>
          <a:prstGeom prst="rect">
            <a:avLst/>
          </a:prstGeom>
          <a:noFill/>
          <a:ln>
            <a:noFill/>
          </a:ln>
        </p:spPr>
      </p:pic>
      <p:sp>
        <p:nvSpPr>
          <p:cNvPr id="474" name="Google Shape;474;p60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We will classify organisms using dichotomous keys.</a:t>
            </a:r>
            <a:endParaRPr/>
          </a:p>
        </p:txBody>
      </p:sp>
      <p:sp>
        <p:nvSpPr>
          <p:cNvPr id="475" name="Google Shape;475;p60"/>
          <p:cNvSpPr/>
          <p:nvPr/>
        </p:nvSpPr>
        <p:spPr>
          <a:xfrm>
            <a:off x="429300" y="757700"/>
            <a:ext cx="6255900" cy="638100"/>
          </a:xfrm>
          <a:prstGeom prst="rect">
            <a:avLst/>
          </a:prstGeom>
          <a:noFill/>
          <a:ln w="2857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Century Gothic"/>
                <a:ea typeface="Century Gothic"/>
                <a:cs typeface="Century Gothic"/>
                <a:sym typeface="Century Gothic"/>
              </a:rPr>
              <a:t>Create a dichotomous key using the lollies below.</a:t>
            </a: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76" name="Google Shape;476;p60"/>
          <p:cNvSpPr txBox="1"/>
          <p:nvPr/>
        </p:nvSpPr>
        <p:spPr>
          <a:xfrm>
            <a:off x="639380" y="3123915"/>
            <a:ext cx="1299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latin typeface="Cabin"/>
                <a:ea typeface="Cabin"/>
                <a:cs typeface="Cabin"/>
                <a:sym typeface="Cabin"/>
              </a:rPr>
              <a:t>Butterscotch</a:t>
            </a:r>
            <a:endParaRPr sz="1100"/>
          </a:p>
        </p:txBody>
      </p:sp>
      <p:pic>
        <p:nvPicPr>
          <p:cNvPr id="477" name="Google Shape;477;p60"/>
          <p:cNvPicPr preferRelativeResize="0"/>
          <p:nvPr/>
        </p:nvPicPr>
        <p:blipFill rotWithShape="1">
          <a:blip r:embed="rId4">
            <a:alphaModFix/>
          </a:blip>
          <a:srcRect b="16324"/>
          <a:stretch/>
        </p:blipFill>
        <p:spPr>
          <a:xfrm>
            <a:off x="698850" y="1637950"/>
            <a:ext cx="1299600" cy="1483925"/>
          </a:xfrm>
          <a:prstGeom prst="rect">
            <a:avLst/>
          </a:prstGeom>
          <a:noFill/>
          <a:ln>
            <a:noFill/>
          </a:ln>
        </p:spPr>
      </p:pic>
      <p:sp>
        <p:nvSpPr>
          <p:cNvPr id="478" name="Google Shape;478;p60"/>
          <p:cNvSpPr txBox="1"/>
          <p:nvPr/>
        </p:nvSpPr>
        <p:spPr>
          <a:xfrm>
            <a:off x="698849" y="4677400"/>
            <a:ext cx="15594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latin typeface="Cabin"/>
                <a:ea typeface="Cabin"/>
                <a:cs typeface="Cabin"/>
                <a:sym typeface="Cabin"/>
              </a:rPr>
              <a:t>Lemon Sherbert</a:t>
            </a:r>
            <a:endParaRPr sz="1100"/>
          </a:p>
        </p:txBody>
      </p:sp>
      <p:sp>
        <p:nvSpPr>
          <p:cNvPr id="479" name="Google Shape;479;p60"/>
          <p:cNvSpPr txBox="1"/>
          <p:nvPr/>
        </p:nvSpPr>
        <p:spPr>
          <a:xfrm>
            <a:off x="2505349" y="3123925"/>
            <a:ext cx="15594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latin typeface="Cabin"/>
                <a:ea typeface="Cabin"/>
                <a:cs typeface="Cabin"/>
                <a:sym typeface="Cabin"/>
              </a:rPr>
              <a:t>Fantale</a:t>
            </a:r>
            <a:endParaRPr sz="1100"/>
          </a:p>
        </p:txBody>
      </p:sp>
      <p:pic>
        <p:nvPicPr>
          <p:cNvPr id="480" name="Google Shape;480;p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94625" y="1896525"/>
            <a:ext cx="2180850" cy="122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1" name="Google Shape;481;p60"/>
          <p:cNvPicPr preferRelativeResize="0"/>
          <p:nvPr/>
        </p:nvPicPr>
        <p:blipFill rotWithShape="1">
          <a:blip r:embed="rId6">
            <a:alphaModFix/>
          </a:blip>
          <a:srcRect r="51881"/>
          <a:stretch/>
        </p:blipFill>
        <p:spPr>
          <a:xfrm>
            <a:off x="4571650" y="1539450"/>
            <a:ext cx="1763625" cy="1483924"/>
          </a:xfrm>
          <a:prstGeom prst="rect">
            <a:avLst/>
          </a:prstGeom>
          <a:noFill/>
          <a:ln>
            <a:noFill/>
          </a:ln>
        </p:spPr>
      </p:pic>
      <p:sp>
        <p:nvSpPr>
          <p:cNvPr id="482" name="Google Shape;482;p60"/>
          <p:cNvSpPr txBox="1"/>
          <p:nvPr/>
        </p:nvSpPr>
        <p:spPr>
          <a:xfrm>
            <a:off x="4571649" y="3123925"/>
            <a:ext cx="15594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latin typeface="Cabin"/>
                <a:ea typeface="Cabin"/>
                <a:cs typeface="Cabin"/>
                <a:sym typeface="Cabin"/>
              </a:rPr>
              <a:t>Chocolate Eclair</a:t>
            </a:r>
            <a:endParaRPr sz="1100"/>
          </a:p>
        </p:txBody>
      </p:sp>
      <p:sp>
        <p:nvSpPr>
          <p:cNvPr id="483" name="Google Shape;483;p60"/>
          <p:cNvSpPr txBox="1"/>
          <p:nvPr/>
        </p:nvSpPr>
        <p:spPr>
          <a:xfrm>
            <a:off x="2728999" y="4677400"/>
            <a:ext cx="15594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latin typeface="Cabin"/>
                <a:ea typeface="Cabin"/>
                <a:cs typeface="Cabin"/>
                <a:sym typeface="Cabin"/>
              </a:rPr>
              <a:t>Mintie</a:t>
            </a:r>
            <a:endParaRPr sz="1100"/>
          </a:p>
        </p:txBody>
      </p:sp>
      <p:sp>
        <p:nvSpPr>
          <p:cNvPr id="484" name="Google Shape;484;p60"/>
          <p:cNvSpPr txBox="1"/>
          <p:nvPr/>
        </p:nvSpPr>
        <p:spPr>
          <a:xfrm>
            <a:off x="4759149" y="4677400"/>
            <a:ext cx="15594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latin typeface="Cabin"/>
                <a:ea typeface="Cabin"/>
                <a:cs typeface="Cabin"/>
                <a:sym typeface="Cabin"/>
              </a:rPr>
              <a:t>Starburst chew</a:t>
            </a:r>
            <a:endParaRPr sz="1100"/>
          </a:p>
        </p:txBody>
      </p:sp>
      <p:pic>
        <p:nvPicPr>
          <p:cNvPr id="485" name="Google Shape;485;p6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786625" y="3655988"/>
            <a:ext cx="1727576" cy="1006353"/>
          </a:xfrm>
          <a:prstGeom prst="rect">
            <a:avLst/>
          </a:prstGeom>
          <a:noFill/>
          <a:ln>
            <a:noFill/>
          </a:ln>
        </p:spPr>
      </p:pic>
      <p:pic>
        <p:nvPicPr>
          <p:cNvPr id="486" name="Google Shape;486;p6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759150" y="3400825"/>
            <a:ext cx="1559400" cy="1248754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87" name="Google Shape;487;p60"/>
          <p:cNvGraphicFramePr/>
          <p:nvPr/>
        </p:nvGraphicFramePr>
        <p:xfrm>
          <a:off x="6784820" y="1669938"/>
          <a:ext cx="2134475" cy="2042100"/>
        </p:xfrm>
        <a:graphic>
          <a:graphicData uri="http://schemas.openxmlformats.org/drawingml/2006/table">
            <a:tbl>
              <a:tblPr>
                <a:noFill/>
                <a:tableStyleId>{52034310-B962-4C19-8ED2-D2909C0CD259}</a:tableStyleId>
              </a:tblPr>
              <a:tblGrid>
                <a:gridCol w="2134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HINT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AA8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Simple yes or no questions. Only two branches for each split.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Think: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Shape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Flavour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Colour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Wrapping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88" name="Google Shape;488;p60"/>
          <p:cNvSpPr txBox="1"/>
          <p:nvPr/>
        </p:nvSpPr>
        <p:spPr>
          <a:xfrm>
            <a:off x="429300" y="3088375"/>
            <a:ext cx="3261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entury Gothic"/>
                <a:ea typeface="Century Gothic"/>
                <a:cs typeface="Century Gothic"/>
                <a:sym typeface="Century Gothic"/>
              </a:rPr>
              <a:t>1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89" name="Google Shape;489;p60"/>
          <p:cNvSpPr txBox="1"/>
          <p:nvPr/>
        </p:nvSpPr>
        <p:spPr>
          <a:xfrm>
            <a:off x="2618100" y="3088363"/>
            <a:ext cx="3261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entury Gothic"/>
                <a:ea typeface="Century Gothic"/>
                <a:cs typeface="Century Gothic"/>
                <a:sym typeface="Century Gothic"/>
              </a:rPr>
              <a:t>2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90" name="Google Shape;490;p60"/>
          <p:cNvSpPr txBox="1"/>
          <p:nvPr/>
        </p:nvSpPr>
        <p:spPr>
          <a:xfrm>
            <a:off x="4408938" y="3088363"/>
            <a:ext cx="3261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entury Gothic"/>
                <a:ea typeface="Century Gothic"/>
                <a:cs typeface="Century Gothic"/>
                <a:sym typeface="Century Gothic"/>
              </a:rPr>
              <a:t>3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91" name="Google Shape;491;p60"/>
          <p:cNvSpPr txBox="1"/>
          <p:nvPr/>
        </p:nvSpPr>
        <p:spPr>
          <a:xfrm>
            <a:off x="525138" y="4641838"/>
            <a:ext cx="3261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entury Gothic"/>
                <a:ea typeface="Century Gothic"/>
                <a:cs typeface="Century Gothic"/>
                <a:sym typeface="Century Gothic"/>
              </a:rPr>
              <a:t>4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92" name="Google Shape;492;p60"/>
          <p:cNvSpPr txBox="1"/>
          <p:nvPr/>
        </p:nvSpPr>
        <p:spPr>
          <a:xfrm>
            <a:off x="2944188" y="4677388"/>
            <a:ext cx="3261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entury Gothic"/>
                <a:ea typeface="Century Gothic"/>
                <a:cs typeface="Century Gothic"/>
                <a:sym typeface="Century Gothic"/>
              </a:rPr>
              <a:t>5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93" name="Google Shape;493;p60"/>
          <p:cNvSpPr txBox="1"/>
          <p:nvPr/>
        </p:nvSpPr>
        <p:spPr>
          <a:xfrm>
            <a:off x="4571813" y="4641838"/>
            <a:ext cx="3261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entury Gothic"/>
                <a:ea typeface="Century Gothic"/>
                <a:cs typeface="Century Gothic"/>
                <a:sym typeface="Century Gothic"/>
              </a:rPr>
              <a:t>6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3" name="Picture 2" descr="Image result for pencil">
            <a:extLst>
              <a:ext uri="{FF2B5EF4-FFF2-40B4-BE49-F238E27FC236}">
                <a16:creationId xmlns:a16="http://schemas.microsoft.com/office/drawing/2014/main" id="{0C797AEF-F2E0-4852-BB08-F3ECECC257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658"/>
          <a:stretch/>
        </p:blipFill>
        <p:spPr bwMode="auto">
          <a:xfrm>
            <a:off x="7854174" y="236941"/>
            <a:ext cx="1194326" cy="998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726753AD-7E8E-488B-99B5-846CE5DFB23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Review of classroom rules </a:t>
            </a:r>
            <a:endParaRPr lang="en-A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A7A639-7081-4948-8B6C-BDDAC11EF1D2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pPr marL="114300" indent="0">
              <a:buNone/>
            </a:pPr>
            <a:endParaRPr lang="en-AU" sz="1600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12F88E61-0A22-41AF-A659-E44EB0FD34F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84492528"/>
              </p:ext>
            </p:extLst>
          </p:nvPr>
        </p:nvGraphicFramePr>
        <p:xfrm>
          <a:off x="95500" y="687437"/>
          <a:ext cx="6096000" cy="9213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1A62622C-1C87-4CE1-8B36-01B84B6289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36065" y="1632030"/>
            <a:ext cx="4946133" cy="32191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9BA8F97-F1FD-42B4-A403-72187D76315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2000" y="1648152"/>
            <a:ext cx="4752755" cy="3203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4421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726753AD-7E8E-488B-99B5-846CE5DFB23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Review of classroom rules </a:t>
            </a:r>
            <a:endParaRPr lang="en-A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8EAE7C-8DAE-4395-BB1F-D2D2FAD1E37A}"/>
              </a:ext>
            </a:extLst>
          </p:cNvPr>
          <p:cNvSpPr txBox="1"/>
          <p:nvPr/>
        </p:nvSpPr>
        <p:spPr>
          <a:xfrm>
            <a:off x="786809" y="999460"/>
            <a:ext cx="7283303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/>
              <a:t>By the end of the lesson: </a:t>
            </a:r>
          </a:p>
          <a:p>
            <a:endParaRPr lang="en-GB" sz="4000" dirty="0"/>
          </a:p>
          <a:p>
            <a:r>
              <a:rPr lang="en-GB" sz="4000" dirty="0"/>
              <a:t>Decide on a group name and write it on the green piece of paper on your desk. </a:t>
            </a:r>
            <a:endParaRPr lang="en-AU" sz="4000" dirty="0"/>
          </a:p>
        </p:txBody>
      </p:sp>
    </p:spTree>
    <p:extLst>
      <p:ext uri="{BB962C8B-B14F-4D97-AF65-F5344CB8AC3E}">
        <p14:creationId xmlns:p14="http://schemas.microsoft.com/office/powerpoint/2010/main" val="23650114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p34"/>
          <p:cNvPicPr preferRelativeResize="0"/>
          <p:nvPr/>
        </p:nvPicPr>
        <p:blipFill>
          <a:blip r:embed="rId3">
            <a:alphaModFix amt="46000"/>
          </a:blip>
          <a:stretch>
            <a:fillRect/>
          </a:stretch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3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DICHOTOMOUS KEY</a:t>
            </a:r>
            <a:endParaRPr/>
          </a:p>
        </p:txBody>
      </p:sp>
      <p:sp>
        <p:nvSpPr>
          <p:cNvPr id="194" name="Google Shape;194;p3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We will classify organisms using dichotomous keys.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5"/>
          <p:cNvSpPr txBox="1">
            <a:spLocks noGrp="1"/>
          </p:cNvSpPr>
          <p:nvPr>
            <p:ph type="body" idx="1"/>
          </p:nvPr>
        </p:nvSpPr>
        <p:spPr>
          <a:xfrm>
            <a:off x="586550" y="243050"/>
            <a:ext cx="7986000" cy="183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Do not delete this slide.</a:t>
            </a:r>
            <a:endParaRPr b="1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This slide is designed so that you can copy the </a:t>
            </a:r>
            <a:r>
              <a:rPr lang="en-GB" b="1"/>
              <a:t>prompt box</a:t>
            </a:r>
            <a:r>
              <a:rPr lang="en-GB"/>
              <a:t> you need and insert it into your slides.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This slide is hidden and will not be included when presenting your lesson.</a:t>
            </a:r>
            <a:endParaRPr/>
          </a:p>
        </p:txBody>
      </p:sp>
      <p:graphicFrame>
        <p:nvGraphicFramePr>
          <p:cNvPr id="200" name="Google Shape;200;p35"/>
          <p:cNvGraphicFramePr/>
          <p:nvPr/>
        </p:nvGraphicFramePr>
        <p:xfrm>
          <a:off x="2040790" y="3654050"/>
          <a:ext cx="2134475" cy="738515"/>
        </p:xfrm>
        <a:graphic>
          <a:graphicData uri="http://schemas.openxmlformats.org/drawingml/2006/table">
            <a:tbl>
              <a:tblPr>
                <a:noFill/>
                <a:tableStyleId>{52034310-B962-4C19-8ED2-D2909C0CD259}</a:tableStyleId>
              </a:tblPr>
              <a:tblGrid>
                <a:gridCol w="2134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0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TEACHER CUE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74EA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8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01" name="Google Shape;201;p35"/>
          <p:cNvGraphicFramePr/>
          <p:nvPr/>
        </p:nvGraphicFramePr>
        <p:xfrm>
          <a:off x="2040800" y="2531575"/>
          <a:ext cx="2134475" cy="700980"/>
        </p:xfrm>
        <a:graphic>
          <a:graphicData uri="http://schemas.openxmlformats.org/drawingml/2006/table">
            <a:tbl>
              <a:tblPr>
                <a:noFill/>
                <a:tableStyleId>{52034310-B962-4C19-8ED2-D2909C0CD259}</a:tableStyleId>
              </a:tblPr>
              <a:tblGrid>
                <a:gridCol w="2134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VOCABULARY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B53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1 - 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02" name="Google Shape;202;p35"/>
          <p:cNvGraphicFramePr/>
          <p:nvPr/>
        </p:nvGraphicFramePr>
        <p:xfrm>
          <a:off x="515700" y="2531575"/>
          <a:ext cx="1366300" cy="350490"/>
        </p:xfrm>
        <a:graphic>
          <a:graphicData uri="http://schemas.openxmlformats.org/drawingml/2006/table">
            <a:tbl>
              <a:tblPr>
                <a:noFill/>
                <a:tableStyleId>{52034310-B962-4C19-8ED2-D2909C0CD259}</a:tableStyleId>
              </a:tblPr>
              <a:tblGrid>
                <a:gridCol w="1366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TRACK WITH ME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B53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03" name="Google Shape;203;p35"/>
          <p:cNvGraphicFramePr/>
          <p:nvPr/>
        </p:nvGraphicFramePr>
        <p:xfrm>
          <a:off x="515700" y="3177225"/>
          <a:ext cx="1366300" cy="350490"/>
        </p:xfrm>
        <a:graphic>
          <a:graphicData uri="http://schemas.openxmlformats.org/drawingml/2006/table">
            <a:tbl>
              <a:tblPr>
                <a:noFill/>
                <a:tableStyleId>{52034310-B962-4C19-8ED2-D2909C0CD259}</a:tableStyleId>
              </a:tblPr>
              <a:tblGrid>
                <a:gridCol w="1366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READ WITH ME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B53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04" name="Google Shape;204;p35"/>
          <p:cNvGraphicFramePr/>
          <p:nvPr/>
        </p:nvGraphicFramePr>
        <p:xfrm>
          <a:off x="4439730" y="3654038"/>
          <a:ext cx="2134475" cy="868620"/>
        </p:xfrm>
        <a:graphic>
          <a:graphicData uri="http://schemas.openxmlformats.org/drawingml/2006/table">
            <a:tbl>
              <a:tblPr>
                <a:noFill/>
                <a:tableStyleId>{52034310-B962-4C19-8ED2-D2909C0CD259}</a:tableStyleId>
              </a:tblPr>
              <a:tblGrid>
                <a:gridCol w="2134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MAKE THE CONNECTION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AA8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Students, you already know….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05" name="Google Shape;205;p35"/>
          <p:cNvGraphicFramePr/>
          <p:nvPr/>
        </p:nvGraphicFramePr>
        <p:xfrm>
          <a:off x="6838660" y="2531563"/>
          <a:ext cx="2142625" cy="904280"/>
        </p:xfrm>
        <a:graphic>
          <a:graphicData uri="http://schemas.openxmlformats.org/drawingml/2006/table">
            <a:tbl>
              <a:tblPr>
                <a:noFill/>
                <a:tableStyleId>{52034310-B962-4C19-8ED2-D2909C0CD259}</a:tableStyleId>
              </a:tblPr>
              <a:tblGrid>
                <a:gridCol w="2142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98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CHECK FOR UNDERSTANDING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6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06" name="Google Shape;206;p35"/>
          <p:cNvGraphicFramePr/>
          <p:nvPr/>
        </p:nvGraphicFramePr>
        <p:xfrm>
          <a:off x="4439720" y="2531575"/>
          <a:ext cx="2134475" cy="700980"/>
        </p:xfrm>
        <a:graphic>
          <a:graphicData uri="http://schemas.openxmlformats.org/drawingml/2006/table">
            <a:tbl>
              <a:tblPr>
                <a:noFill/>
                <a:tableStyleId>{52034310-B962-4C19-8ED2-D2909C0CD259}</a:tableStyleId>
              </a:tblPr>
              <a:tblGrid>
                <a:gridCol w="2134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HINT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AA8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Students, remember….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07" name="Google Shape;207;p35"/>
          <p:cNvGraphicFramePr/>
          <p:nvPr/>
        </p:nvGraphicFramePr>
        <p:xfrm>
          <a:off x="6838650" y="3654050"/>
          <a:ext cx="2142625" cy="783840"/>
        </p:xfrm>
        <a:graphic>
          <a:graphicData uri="http://schemas.openxmlformats.org/drawingml/2006/table">
            <a:tbl>
              <a:tblPr>
                <a:noFill/>
                <a:tableStyleId>{52034310-B962-4C19-8ED2-D2909C0CD259}</a:tableStyleId>
              </a:tblPr>
              <a:tblGrid>
                <a:gridCol w="2142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EXTENSION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FA8D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FA8D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FA8D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FA8D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FA8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3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FA8D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FA8D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FA8D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FA8D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08" name="Google Shape;208;p35"/>
          <p:cNvGraphicFramePr/>
          <p:nvPr/>
        </p:nvGraphicFramePr>
        <p:xfrm>
          <a:off x="515688" y="3822875"/>
          <a:ext cx="1366300" cy="350490"/>
        </p:xfrm>
        <a:graphic>
          <a:graphicData uri="http://schemas.openxmlformats.org/drawingml/2006/table">
            <a:tbl>
              <a:tblPr>
                <a:noFill/>
                <a:tableStyleId>{52034310-B962-4C19-8ED2-D2909C0CD259}</a:tableStyleId>
              </a:tblPr>
              <a:tblGrid>
                <a:gridCol w="1366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GESTURE WITH ME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B53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6"/>
          <p:cNvSpPr txBox="1">
            <a:spLocks noGrp="1"/>
          </p:cNvSpPr>
          <p:nvPr>
            <p:ph type="subTitle" idx="4294967295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lt1"/>
                </a:solidFill>
              </a:rPr>
              <a:t>We will describe the characteristics of organisms.</a:t>
            </a:r>
            <a:endParaRPr/>
          </a:p>
        </p:txBody>
      </p:sp>
      <p:sp>
        <p:nvSpPr>
          <p:cNvPr id="214" name="Google Shape;214;p36"/>
          <p:cNvSpPr txBox="1">
            <a:spLocks noGrp="1"/>
          </p:cNvSpPr>
          <p:nvPr>
            <p:ph type="body" idx="1"/>
          </p:nvPr>
        </p:nvSpPr>
        <p:spPr>
          <a:xfrm>
            <a:off x="709450" y="566200"/>
            <a:ext cx="5123100" cy="40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The eight (8) characteristics of all living things are:</a:t>
            </a:r>
            <a:endParaRPr/>
          </a:p>
          <a:p>
            <a:pPr marL="0" lvl="0" indent="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000" b="1"/>
              <a:t>M</a:t>
            </a:r>
            <a:endParaRPr sz="2000" b="1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000" b="1"/>
              <a:t>R</a:t>
            </a:r>
            <a:endParaRPr sz="2000" b="1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000" b="1"/>
              <a:t>S</a:t>
            </a:r>
            <a:endParaRPr sz="2000" b="1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000" b="1"/>
              <a:t>G</a:t>
            </a:r>
            <a:endParaRPr sz="2000" b="1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000" b="1"/>
              <a:t>R</a:t>
            </a:r>
            <a:endParaRPr sz="2000" b="1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000" b="1"/>
              <a:t>E</a:t>
            </a:r>
            <a:endParaRPr sz="2000" b="1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000" b="1"/>
              <a:t>N</a:t>
            </a:r>
            <a:endParaRPr sz="2000" b="1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000" b="1"/>
              <a:t>C</a:t>
            </a:r>
            <a:endParaRPr sz="20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215" name="Google Shape;215;p36" descr="Image result for plant ma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19335" y="1644393"/>
            <a:ext cx="1690552" cy="252793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2" descr="Image result for pencil">
            <a:extLst>
              <a:ext uri="{FF2B5EF4-FFF2-40B4-BE49-F238E27FC236}">
                <a16:creationId xmlns:a16="http://schemas.microsoft.com/office/drawing/2014/main" id="{ADA21F87-699B-4C82-A824-BB444F7913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658"/>
          <a:stretch/>
        </p:blipFill>
        <p:spPr bwMode="auto">
          <a:xfrm>
            <a:off x="7905750" y="28263"/>
            <a:ext cx="1238250" cy="1034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7"/>
          <p:cNvSpPr txBox="1">
            <a:spLocks noGrp="1"/>
          </p:cNvSpPr>
          <p:nvPr>
            <p:ph type="body" idx="1"/>
          </p:nvPr>
        </p:nvSpPr>
        <p:spPr>
          <a:xfrm>
            <a:off x="499650" y="566200"/>
            <a:ext cx="8457300" cy="409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Repeat the opposite word/phrase.</a:t>
            </a:r>
            <a:endParaRPr sz="24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4800"/>
              <a:t>ORGANISM</a:t>
            </a:r>
            <a:endParaRPr sz="4800"/>
          </a:p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4800">
                <a:solidFill>
                  <a:srgbClr val="0B5394"/>
                </a:solidFill>
              </a:rPr>
              <a:t>LIVING THING</a:t>
            </a:r>
            <a:endParaRPr sz="4800">
              <a:solidFill>
                <a:srgbClr val="0B5394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ASC EDI Template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ASC EDI Template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8157990E5B9394AB60DC397E95032F9" ma:contentTypeVersion="17" ma:contentTypeDescription="Create a new document." ma:contentTypeScope="" ma:versionID="a80bebadbce44e7a05ce0f8ed1bf3577">
  <xsd:schema xmlns:xsd="http://www.w3.org/2001/XMLSchema" xmlns:xs="http://www.w3.org/2001/XMLSchema" xmlns:p="http://schemas.microsoft.com/office/2006/metadata/properties" xmlns:ns2="8f659357-f805-491c-ad0b-5621b2de6466" xmlns:ns3="d5c732d2-f217-444a-91d8-37c5714ca695" targetNamespace="http://schemas.microsoft.com/office/2006/metadata/properties" ma:root="true" ma:fieldsID="400fe0a1a6d11ddc4d41185554cf8274" ns2:_="" ns3:_="">
    <xsd:import namespace="8f659357-f805-491c-ad0b-5621b2de6466"/>
    <xsd:import namespace="d5c732d2-f217-444a-91d8-37c5714ca69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AutoTags" minOccurs="0"/>
                <xsd:element ref="ns2:MediaLengthInSecond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f659357-f805-491c-ad0b-5621b2de646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LengthInSeconds" ma:index="14" nillable="true" ma:displayName="Length (seconds)" ma:internalName="MediaLengthInSeconds" ma:readOnly="true">
      <xsd:simpleType>
        <xsd:restriction base="dms:Unknown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ea606fe5-00d0-49e1-aa33-d9ffd020910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5c732d2-f217-444a-91d8-37c5714ca695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787221a7-1fed-4694-a1ec-bb608177e353}" ma:internalName="TaxCatchAll" ma:showField="CatchAllData" ma:web="d5c732d2-f217-444a-91d8-37c5714ca69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d5c732d2-f217-444a-91d8-37c5714ca695" xsi:nil="true"/>
    <lcf76f155ced4ddcb4097134ff3c332f xmlns="8f659357-f805-491c-ad0b-5621b2de6466">
      <Terms xmlns="http://schemas.microsoft.com/office/infopath/2007/PartnerControls"/>
    </lcf76f155ced4ddcb4097134ff3c332f>
    <MediaLengthInSeconds xmlns="8f659357-f805-491c-ad0b-5621b2de6466" xsi:nil="true"/>
    <SharedWithUsers xmlns="d5c732d2-f217-444a-91d8-37c5714ca695">
      <UserInfo>
        <DisplayName/>
        <AccountId xsi:nil="true"/>
        <AccountType/>
      </UserInfo>
    </SharedWithUsers>
  </documentManagement>
</p:properties>
</file>

<file path=customXml/itemProps1.xml><?xml version="1.0" encoding="utf-8"?>
<ds:datastoreItem xmlns:ds="http://schemas.openxmlformats.org/officeDocument/2006/customXml" ds:itemID="{5AB8BE6B-CCA5-4192-B9C7-D8720C95C783}"/>
</file>

<file path=customXml/itemProps2.xml><?xml version="1.0" encoding="utf-8"?>
<ds:datastoreItem xmlns:ds="http://schemas.openxmlformats.org/officeDocument/2006/customXml" ds:itemID="{273AD587-3E2B-40A7-BB8C-C333C8BE5E44}"/>
</file>

<file path=customXml/itemProps3.xml><?xml version="1.0" encoding="utf-8"?>
<ds:datastoreItem xmlns:ds="http://schemas.openxmlformats.org/officeDocument/2006/customXml" ds:itemID="{436B7BC3-BB80-411C-9CE0-765F3B05130D}"/>
</file>

<file path=docProps/app.xml><?xml version="1.0" encoding="utf-8"?>
<Properties xmlns="http://schemas.openxmlformats.org/officeDocument/2006/extended-properties" xmlns:vt="http://schemas.openxmlformats.org/officeDocument/2006/docPropsVTypes">
  <TotalTime>1365</TotalTime>
  <Words>1516</Words>
  <Application>Microsoft Office PowerPoint</Application>
  <PresentationFormat>On-screen Show (16:9)</PresentationFormat>
  <Paragraphs>265</Paragraphs>
  <Slides>31</Slides>
  <Notes>26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31</vt:i4>
      </vt:variant>
    </vt:vector>
  </HeadingPairs>
  <TitlesOfParts>
    <vt:vector size="40" baseType="lpstr">
      <vt:lpstr>Century Gothic</vt:lpstr>
      <vt:lpstr>Calibri Light</vt:lpstr>
      <vt:lpstr>Arial</vt:lpstr>
      <vt:lpstr>Calibri</vt:lpstr>
      <vt:lpstr>Cabin</vt:lpstr>
      <vt:lpstr>ASC EDI Template</vt:lpstr>
      <vt:lpstr>ASC EDI Template</vt:lpstr>
      <vt:lpstr>Simple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DICHOTOMOUS KEY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We will classify organisms using dichotomous keys.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We will classify organisms using dichotomous keys.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Shanae Alexander</cp:lastModifiedBy>
  <cp:revision>6</cp:revision>
  <dcterms:modified xsi:type="dcterms:W3CDTF">2020-07-23T02:07:08Z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0x010100C8157990E5B9394AB60DC397E95032F9</vt:lpwstr>
  </property>
  <property fmtid="{D5CDD505-2E9C-101B-9397-08002B2CF9AE}" pid="3" name="Order">
    <vt:lpwstr>44200.0000000000</vt:lpwstr>
  </property>
  <property fmtid="{D5CDD505-2E9C-101B-9397-08002B2CF9AE}" pid="4" name="xd_ProgID">
    <vt:lpwstr/>
  </property>
  <property fmtid="{D5CDD505-2E9C-101B-9397-08002B2CF9AE}" pid="5" name="_SourceUrl">
    <vt:lpwstr/>
  </property>
  <property fmtid="{D5CDD505-2E9C-101B-9397-08002B2CF9AE}" pid="6" name="_SharedFileIndex">
    <vt:lpwstr/>
  </property>
  <property fmtid="{D5CDD505-2E9C-101B-9397-08002B2CF9AE}" pid="7" name="ComplianceAssetId">
    <vt:lpwstr/>
  </property>
  <property fmtid="{D5CDD505-2E9C-101B-9397-08002B2CF9AE}" pid="8" name="TemplateUrl">
    <vt:lpwstr/>
  </property>
  <property fmtid="{D5CDD505-2E9C-101B-9397-08002B2CF9AE}" pid="9" name="_ExtendedDescription">
    <vt:lpwstr/>
  </property>
  <property fmtid="{D5CDD505-2E9C-101B-9397-08002B2CF9AE}" pid="10" name="TriggerFlowInfo">
    <vt:lpwstr/>
  </property>
  <property fmtid="{D5CDD505-2E9C-101B-9397-08002B2CF9AE}" pid="11" name="xd_Signature">
    <vt:lpwstr/>
  </property>
</Properties>
</file>